
<file path=[Content_Types].xml><?xml version="1.0" encoding="utf-8"?>
<Types xmlns="http://schemas.openxmlformats.org/package/2006/content-types">
  <Default Extension="xml" ContentType="application/xml"/>
  <Default Extension="doc" ContentType="application/msword"/>
  <Default Extension="jpeg" ContentType="image/jpeg"/>
  <Default Extension="jpg" ContentType="image/jpeg"/>
  <Default Extension="emf" ContentType="image/x-emf"/>
  <Default Extension="mpg" ContentType="video/unknown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audio1.bin" ContentType="audio/unknown"/>
  <Override PartName="/ppt/media/audio2.bin" ContentType="audio/unknown"/>
  <Override PartName="/ppt/media/audio3.bin" ContentType="audio/unknown"/>
  <Override PartName="/ppt/media/audio4.bin" ContentType="audio/unknown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4"/>
  </p:notesMasterIdLst>
  <p:sldIdLst>
    <p:sldId id="423" r:id="rId2"/>
    <p:sldId id="424" r:id="rId3"/>
    <p:sldId id="425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6" r:id="rId15"/>
    <p:sldId id="437" r:id="rId16"/>
    <p:sldId id="438" r:id="rId17"/>
    <p:sldId id="439" r:id="rId18"/>
    <p:sldId id="440" r:id="rId19"/>
    <p:sldId id="441" r:id="rId20"/>
    <p:sldId id="442" r:id="rId21"/>
    <p:sldId id="443" r:id="rId22"/>
    <p:sldId id="444" r:id="rId23"/>
    <p:sldId id="445" r:id="rId24"/>
    <p:sldId id="446" r:id="rId25"/>
    <p:sldId id="447" r:id="rId26"/>
    <p:sldId id="448" r:id="rId27"/>
    <p:sldId id="449" r:id="rId28"/>
    <p:sldId id="450" r:id="rId29"/>
    <p:sldId id="451" r:id="rId30"/>
    <p:sldId id="452" r:id="rId31"/>
    <p:sldId id="453" r:id="rId32"/>
    <p:sldId id="454" r:id="rId33"/>
    <p:sldId id="455" r:id="rId34"/>
    <p:sldId id="456" r:id="rId35"/>
    <p:sldId id="45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473" r:id="rId52"/>
    <p:sldId id="474" r:id="rId53"/>
    <p:sldId id="475" r:id="rId54"/>
    <p:sldId id="476" r:id="rId55"/>
    <p:sldId id="477" r:id="rId56"/>
    <p:sldId id="478" r:id="rId57"/>
    <p:sldId id="479" r:id="rId58"/>
    <p:sldId id="480" r:id="rId59"/>
    <p:sldId id="481" r:id="rId60"/>
    <p:sldId id="482" r:id="rId61"/>
    <p:sldId id="483" r:id="rId62"/>
    <p:sldId id="484" r:id="rId63"/>
    <p:sldId id="485" r:id="rId64"/>
    <p:sldId id="486" r:id="rId65"/>
    <p:sldId id="487" r:id="rId66"/>
    <p:sldId id="488" r:id="rId67"/>
    <p:sldId id="489" r:id="rId68"/>
    <p:sldId id="490" r:id="rId69"/>
    <p:sldId id="491" r:id="rId70"/>
    <p:sldId id="492" r:id="rId71"/>
    <p:sldId id="493" r:id="rId72"/>
    <p:sldId id="494" r:id="rId73"/>
    <p:sldId id="495" r:id="rId74"/>
    <p:sldId id="496" r:id="rId75"/>
    <p:sldId id="497" r:id="rId76"/>
    <p:sldId id="498" r:id="rId77"/>
    <p:sldId id="499" r:id="rId78"/>
    <p:sldId id="500" r:id="rId79"/>
    <p:sldId id="501" r:id="rId80"/>
    <p:sldId id="502" r:id="rId81"/>
    <p:sldId id="503" r:id="rId82"/>
    <p:sldId id="504" r:id="rId83"/>
    <p:sldId id="505" r:id="rId84"/>
    <p:sldId id="506" r:id="rId85"/>
    <p:sldId id="507" r:id="rId86"/>
    <p:sldId id="508" r:id="rId87"/>
    <p:sldId id="509" r:id="rId88"/>
    <p:sldId id="510" r:id="rId89"/>
    <p:sldId id="511" r:id="rId90"/>
    <p:sldId id="512" r:id="rId91"/>
    <p:sldId id="513" r:id="rId92"/>
    <p:sldId id="514" r:id="rId93"/>
    <p:sldId id="515" r:id="rId94"/>
    <p:sldId id="516" r:id="rId95"/>
    <p:sldId id="517" r:id="rId96"/>
    <p:sldId id="518" r:id="rId97"/>
    <p:sldId id="519" r:id="rId98"/>
    <p:sldId id="520" r:id="rId99"/>
    <p:sldId id="521" r:id="rId100"/>
    <p:sldId id="522" r:id="rId101"/>
    <p:sldId id="523" r:id="rId102"/>
    <p:sldId id="524" r:id="rId103"/>
    <p:sldId id="525" r:id="rId104"/>
    <p:sldId id="526" r:id="rId105"/>
    <p:sldId id="527" r:id="rId106"/>
    <p:sldId id="528" r:id="rId107"/>
    <p:sldId id="529" r:id="rId108"/>
    <p:sldId id="530" r:id="rId109"/>
    <p:sldId id="531" r:id="rId110"/>
    <p:sldId id="532" r:id="rId111"/>
    <p:sldId id="533" r:id="rId112"/>
    <p:sldId id="534" r:id="rId113"/>
    <p:sldId id="535" r:id="rId114"/>
    <p:sldId id="536" r:id="rId115"/>
    <p:sldId id="537" r:id="rId116"/>
    <p:sldId id="538" r:id="rId117"/>
    <p:sldId id="539" r:id="rId118"/>
    <p:sldId id="540" r:id="rId119"/>
    <p:sldId id="541" r:id="rId120"/>
    <p:sldId id="542" r:id="rId121"/>
    <p:sldId id="543" r:id="rId122"/>
    <p:sldId id="544" r:id="rId123"/>
    <p:sldId id="545" r:id="rId124"/>
    <p:sldId id="313" r:id="rId125"/>
    <p:sldId id="273" r:id="rId126"/>
    <p:sldId id="312" r:id="rId127"/>
    <p:sldId id="420" r:id="rId128"/>
    <p:sldId id="421" r:id="rId129"/>
    <p:sldId id="419" r:id="rId130"/>
    <p:sldId id="327" r:id="rId131"/>
    <p:sldId id="281" r:id="rId132"/>
    <p:sldId id="282" r:id="rId133"/>
    <p:sldId id="326" r:id="rId134"/>
    <p:sldId id="257" r:id="rId135"/>
    <p:sldId id="294" r:id="rId136"/>
    <p:sldId id="295" r:id="rId137"/>
    <p:sldId id="310" r:id="rId138"/>
    <p:sldId id="296" r:id="rId139"/>
    <p:sldId id="261" r:id="rId140"/>
    <p:sldId id="262" r:id="rId141"/>
    <p:sldId id="263" r:id="rId142"/>
    <p:sldId id="264" r:id="rId143"/>
    <p:sldId id="265" r:id="rId144"/>
    <p:sldId id="266" r:id="rId145"/>
    <p:sldId id="267" r:id="rId146"/>
    <p:sldId id="332" r:id="rId147"/>
    <p:sldId id="333" r:id="rId148"/>
    <p:sldId id="342" r:id="rId149"/>
    <p:sldId id="334" r:id="rId150"/>
    <p:sldId id="337" r:id="rId151"/>
    <p:sldId id="339" r:id="rId152"/>
    <p:sldId id="343" r:id="rId153"/>
    <p:sldId id="344" r:id="rId154"/>
    <p:sldId id="345" r:id="rId155"/>
    <p:sldId id="346" r:id="rId156"/>
    <p:sldId id="348" r:id="rId157"/>
    <p:sldId id="356" r:id="rId158"/>
    <p:sldId id="354" r:id="rId159"/>
    <p:sldId id="349" r:id="rId160"/>
    <p:sldId id="355" r:id="rId161"/>
    <p:sldId id="351" r:id="rId162"/>
    <p:sldId id="358" r:id="rId163"/>
    <p:sldId id="360" r:id="rId164"/>
    <p:sldId id="361" r:id="rId165"/>
    <p:sldId id="364" r:id="rId166"/>
    <p:sldId id="422" r:id="rId167"/>
    <p:sldId id="365" r:id="rId168"/>
    <p:sldId id="366" r:id="rId169"/>
    <p:sldId id="367" r:id="rId170"/>
    <p:sldId id="368" r:id="rId171"/>
    <p:sldId id="409" r:id="rId172"/>
    <p:sldId id="411" r:id="rId173"/>
    <p:sldId id="412" r:id="rId174"/>
    <p:sldId id="410" r:id="rId175"/>
    <p:sldId id="413" r:id="rId176"/>
    <p:sldId id="369" r:id="rId177"/>
    <p:sldId id="393" r:id="rId178"/>
    <p:sldId id="394" r:id="rId179"/>
    <p:sldId id="395" r:id="rId180"/>
    <p:sldId id="396" r:id="rId181"/>
    <p:sldId id="397" r:id="rId182"/>
    <p:sldId id="398" r:id="rId183"/>
    <p:sldId id="414" r:id="rId184"/>
    <p:sldId id="418" r:id="rId185"/>
    <p:sldId id="415" r:id="rId186"/>
    <p:sldId id="370" r:id="rId187"/>
    <p:sldId id="371" r:id="rId188"/>
    <p:sldId id="416" r:id="rId189"/>
    <p:sldId id="399" r:id="rId190"/>
    <p:sldId id="417" r:id="rId191"/>
    <p:sldId id="372" r:id="rId192"/>
    <p:sldId id="374" r:id="rId193"/>
    <p:sldId id="400" r:id="rId194"/>
    <p:sldId id="401" r:id="rId195"/>
    <p:sldId id="402" r:id="rId196"/>
    <p:sldId id="403" r:id="rId197"/>
    <p:sldId id="404" r:id="rId198"/>
    <p:sldId id="405" r:id="rId199"/>
    <p:sldId id="406" r:id="rId200"/>
    <p:sldId id="407" r:id="rId201"/>
    <p:sldId id="408" r:id="rId202"/>
    <p:sldId id="375" r:id="rId203"/>
    <p:sldId id="376" r:id="rId204"/>
    <p:sldId id="377" r:id="rId205"/>
    <p:sldId id="378" r:id="rId206"/>
    <p:sldId id="379" r:id="rId207"/>
    <p:sldId id="380" r:id="rId208"/>
    <p:sldId id="381" r:id="rId209"/>
    <p:sldId id="382" r:id="rId210"/>
    <p:sldId id="383" r:id="rId211"/>
    <p:sldId id="384" r:id="rId212"/>
    <p:sldId id="385" r:id="rId213"/>
    <p:sldId id="386" r:id="rId214"/>
    <p:sldId id="387" r:id="rId215"/>
    <p:sldId id="388" r:id="rId216"/>
    <p:sldId id="389" r:id="rId217"/>
    <p:sldId id="390" r:id="rId218"/>
    <p:sldId id="391" r:id="rId219"/>
    <p:sldId id="392" r:id="rId220"/>
    <p:sldId id="362" r:id="rId221"/>
    <p:sldId id="363" r:id="rId222"/>
    <p:sldId id="546" r:id="rId223"/>
    <p:sldId id="547" r:id="rId224"/>
    <p:sldId id="548" r:id="rId225"/>
    <p:sldId id="549" r:id="rId226"/>
    <p:sldId id="550" r:id="rId227"/>
    <p:sldId id="551" r:id="rId228"/>
    <p:sldId id="552" r:id="rId229"/>
    <p:sldId id="553" r:id="rId230"/>
    <p:sldId id="554" r:id="rId231"/>
    <p:sldId id="555" r:id="rId232"/>
    <p:sldId id="556" r:id="rId233"/>
    <p:sldId id="557" r:id="rId234"/>
    <p:sldId id="558" r:id="rId235"/>
    <p:sldId id="559" r:id="rId236"/>
    <p:sldId id="560" r:id="rId237"/>
    <p:sldId id="561" r:id="rId238"/>
    <p:sldId id="562" r:id="rId239"/>
    <p:sldId id="563" r:id="rId240"/>
    <p:sldId id="564" r:id="rId241"/>
    <p:sldId id="565" r:id="rId242"/>
    <p:sldId id="566" r:id="rId243"/>
    <p:sldId id="567" r:id="rId244"/>
    <p:sldId id="568" r:id="rId245"/>
    <p:sldId id="569" r:id="rId246"/>
    <p:sldId id="570" r:id="rId247"/>
    <p:sldId id="571" r:id="rId248"/>
    <p:sldId id="572" r:id="rId249"/>
    <p:sldId id="573" r:id="rId250"/>
    <p:sldId id="574" r:id="rId251"/>
    <p:sldId id="575" r:id="rId252"/>
    <p:sldId id="576" r:id="rId253"/>
    <p:sldId id="577" r:id="rId254"/>
    <p:sldId id="578" r:id="rId255"/>
    <p:sldId id="579" r:id="rId256"/>
    <p:sldId id="580" r:id="rId257"/>
    <p:sldId id="581" r:id="rId258"/>
    <p:sldId id="582" r:id="rId259"/>
    <p:sldId id="583" r:id="rId260"/>
    <p:sldId id="584" r:id="rId261"/>
    <p:sldId id="585" r:id="rId262"/>
    <p:sldId id="586" r:id="rId263"/>
    <p:sldId id="587" r:id="rId264"/>
    <p:sldId id="588" r:id="rId265"/>
    <p:sldId id="589" r:id="rId266"/>
    <p:sldId id="590" r:id="rId267"/>
    <p:sldId id="591" r:id="rId268"/>
    <p:sldId id="592" r:id="rId269"/>
    <p:sldId id="593" r:id="rId270"/>
    <p:sldId id="594" r:id="rId271"/>
    <p:sldId id="595" r:id="rId272"/>
    <p:sldId id="596" r:id="rId273"/>
    <p:sldId id="597" r:id="rId274"/>
    <p:sldId id="598" r:id="rId275"/>
    <p:sldId id="599" r:id="rId276"/>
    <p:sldId id="600" r:id="rId277"/>
    <p:sldId id="601" r:id="rId278"/>
    <p:sldId id="602" r:id="rId279"/>
    <p:sldId id="603" r:id="rId280"/>
    <p:sldId id="604" r:id="rId281"/>
    <p:sldId id="605" r:id="rId282"/>
    <p:sldId id="606" r:id="rId283"/>
    <p:sldId id="607" r:id="rId284"/>
    <p:sldId id="608" r:id="rId285"/>
    <p:sldId id="609" r:id="rId286"/>
    <p:sldId id="610" r:id="rId287"/>
    <p:sldId id="611" r:id="rId288"/>
    <p:sldId id="612" r:id="rId289"/>
    <p:sldId id="613" r:id="rId290"/>
    <p:sldId id="614" r:id="rId291"/>
    <p:sldId id="615" r:id="rId292"/>
    <p:sldId id="616" r:id="rId293"/>
    <p:sldId id="617" r:id="rId294"/>
    <p:sldId id="618" r:id="rId295"/>
    <p:sldId id="619" r:id="rId296"/>
    <p:sldId id="620" r:id="rId297"/>
    <p:sldId id="621" r:id="rId298"/>
    <p:sldId id="622" r:id="rId299"/>
    <p:sldId id="623" r:id="rId300"/>
    <p:sldId id="624" r:id="rId301"/>
    <p:sldId id="625" r:id="rId302"/>
    <p:sldId id="626" r:id="rId303"/>
    <p:sldId id="627" r:id="rId304"/>
    <p:sldId id="628" r:id="rId305"/>
    <p:sldId id="629" r:id="rId306"/>
    <p:sldId id="630" r:id="rId307"/>
    <p:sldId id="631" r:id="rId308"/>
    <p:sldId id="632" r:id="rId309"/>
    <p:sldId id="633" r:id="rId310"/>
    <p:sldId id="634" r:id="rId311"/>
    <p:sldId id="635" r:id="rId312"/>
    <p:sldId id="636" r:id="rId313"/>
    <p:sldId id="637" r:id="rId314"/>
    <p:sldId id="638" r:id="rId315"/>
    <p:sldId id="639" r:id="rId316"/>
    <p:sldId id="640" r:id="rId317"/>
    <p:sldId id="641" r:id="rId318"/>
    <p:sldId id="642" r:id="rId319"/>
    <p:sldId id="643" r:id="rId320"/>
    <p:sldId id="644" r:id="rId321"/>
    <p:sldId id="645" r:id="rId322"/>
    <p:sldId id="646" r:id="rId323"/>
    <p:sldId id="647" r:id="rId324"/>
    <p:sldId id="648" r:id="rId325"/>
    <p:sldId id="649" r:id="rId326"/>
    <p:sldId id="650" r:id="rId327"/>
    <p:sldId id="651" r:id="rId328"/>
    <p:sldId id="652" r:id="rId329"/>
    <p:sldId id="653" r:id="rId330"/>
    <p:sldId id="654" r:id="rId331"/>
    <p:sldId id="655" r:id="rId332"/>
    <p:sldId id="656" r:id="rId333"/>
    <p:sldId id="657" r:id="rId334"/>
    <p:sldId id="658" r:id="rId335"/>
    <p:sldId id="659" r:id="rId336"/>
    <p:sldId id="660" r:id="rId337"/>
    <p:sldId id="661" r:id="rId338"/>
    <p:sldId id="662" r:id="rId339"/>
    <p:sldId id="663" r:id="rId340"/>
    <p:sldId id="664" r:id="rId341"/>
    <p:sldId id="665" r:id="rId342"/>
    <p:sldId id="666" r:id="rId343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EA"/>
    <a:srgbClr val="FFFF95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4611" autoAdjust="0"/>
    <p:restoredTop sz="86410" autoAdjust="0"/>
  </p:normalViewPr>
  <p:slideViewPr>
    <p:cSldViewPr>
      <p:cViewPr varScale="1">
        <p:scale>
          <a:sx n="48" d="100"/>
          <a:sy n="48" d="100"/>
        </p:scale>
        <p:origin x="-2144" y="-9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49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345" Type="http://schemas.openxmlformats.org/officeDocument/2006/relationships/printerSettings" Target="printerSettings/printerSettings1.bin"/><Relationship Id="rId346" Type="http://schemas.openxmlformats.org/officeDocument/2006/relationships/presProps" Target="presProps.xml"/><Relationship Id="rId347" Type="http://schemas.openxmlformats.org/officeDocument/2006/relationships/viewProps" Target="viewProps.xml"/><Relationship Id="rId348" Type="http://schemas.openxmlformats.org/officeDocument/2006/relationships/theme" Target="theme/theme1.xml"/><Relationship Id="rId349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260" Type="http://schemas.openxmlformats.org/officeDocument/2006/relationships/slide" Target="slides/slide259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61" Type="http://schemas.openxmlformats.org/officeDocument/2006/relationships/slide" Target="slides/slide260.xml"/><Relationship Id="rId262" Type="http://schemas.openxmlformats.org/officeDocument/2006/relationships/slide" Target="slides/slide261.xml"/><Relationship Id="rId263" Type="http://schemas.openxmlformats.org/officeDocument/2006/relationships/slide" Target="slides/slide262.xml"/><Relationship Id="rId264" Type="http://schemas.openxmlformats.org/officeDocument/2006/relationships/slide" Target="slides/slide263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265" Type="http://schemas.openxmlformats.org/officeDocument/2006/relationships/slide" Target="slides/slide264.xml"/><Relationship Id="rId266" Type="http://schemas.openxmlformats.org/officeDocument/2006/relationships/slide" Target="slides/slide265.xml"/><Relationship Id="rId267" Type="http://schemas.openxmlformats.org/officeDocument/2006/relationships/slide" Target="slides/slide266.xml"/><Relationship Id="rId268" Type="http://schemas.openxmlformats.org/officeDocument/2006/relationships/slide" Target="slides/slide267.xml"/><Relationship Id="rId269" Type="http://schemas.openxmlformats.org/officeDocument/2006/relationships/slide" Target="slides/slide26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70" Type="http://schemas.openxmlformats.org/officeDocument/2006/relationships/slide" Target="slides/slide26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271" Type="http://schemas.openxmlformats.org/officeDocument/2006/relationships/slide" Target="slides/slide270.xml"/><Relationship Id="rId272" Type="http://schemas.openxmlformats.org/officeDocument/2006/relationships/slide" Target="slides/slide271.xml"/><Relationship Id="rId273" Type="http://schemas.openxmlformats.org/officeDocument/2006/relationships/slide" Target="slides/slide272.xml"/><Relationship Id="rId274" Type="http://schemas.openxmlformats.org/officeDocument/2006/relationships/slide" Target="slides/slide273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275" Type="http://schemas.openxmlformats.org/officeDocument/2006/relationships/slide" Target="slides/slide274.xml"/><Relationship Id="rId276" Type="http://schemas.openxmlformats.org/officeDocument/2006/relationships/slide" Target="slides/slide275.xml"/><Relationship Id="rId277" Type="http://schemas.openxmlformats.org/officeDocument/2006/relationships/slide" Target="slides/slide276.xml"/><Relationship Id="rId278" Type="http://schemas.openxmlformats.org/officeDocument/2006/relationships/slide" Target="slides/slide277.xml"/><Relationship Id="rId279" Type="http://schemas.openxmlformats.org/officeDocument/2006/relationships/slide" Target="slides/slide278.xml"/><Relationship Id="rId300" Type="http://schemas.openxmlformats.org/officeDocument/2006/relationships/slide" Target="slides/slide299.xml"/><Relationship Id="rId301" Type="http://schemas.openxmlformats.org/officeDocument/2006/relationships/slide" Target="slides/slide300.xml"/><Relationship Id="rId302" Type="http://schemas.openxmlformats.org/officeDocument/2006/relationships/slide" Target="slides/slide301.xml"/><Relationship Id="rId303" Type="http://schemas.openxmlformats.org/officeDocument/2006/relationships/slide" Target="slides/slide302.xml"/><Relationship Id="rId304" Type="http://schemas.openxmlformats.org/officeDocument/2006/relationships/slide" Target="slides/slide303.xml"/><Relationship Id="rId305" Type="http://schemas.openxmlformats.org/officeDocument/2006/relationships/slide" Target="slides/slide304.xml"/><Relationship Id="rId306" Type="http://schemas.openxmlformats.org/officeDocument/2006/relationships/slide" Target="slides/slide305.xml"/><Relationship Id="rId307" Type="http://schemas.openxmlformats.org/officeDocument/2006/relationships/slide" Target="slides/slide306.xml"/><Relationship Id="rId308" Type="http://schemas.openxmlformats.org/officeDocument/2006/relationships/slide" Target="slides/slide307.xml"/><Relationship Id="rId309" Type="http://schemas.openxmlformats.org/officeDocument/2006/relationships/slide" Target="slides/slide30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280" Type="http://schemas.openxmlformats.org/officeDocument/2006/relationships/slide" Target="slides/slide279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81" Type="http://schemas.openxmlformats.org/officeDocument/2006/relationships/slide" Target="slides/slide280.xml"/><Relationship Id="rId282" Type="http://schemas.openxmlformats.org/officeDocument/2006/relationships/slide" Target="slides/slide281.xml"/><Relationship Id="rId283" Type="http://schemas.openxmlformats.org/officeDocument/2006/relationships/slide" Target="slides/slide282.xml"/><Relationship Id="rId284" Type="http://schemas.openxmlformats.org/officeDocument/2006/relationships/slide" Target="slides/slide283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285" Type="http://schemas.openxmlformats.org/officeDocument/2006/relationships/slide" Target="slides/slide284.xml"/><Relationship Id="rId286" Type="http://schemas.openxmlformats.org/officeDocument/2006/relationships/slide" Target="slides/slide285.xml"/><Relationship Id="rId287" Type="http://schemas.openxmlformats.org/officeDocument/2006/relationships/slide" Target="slides/slide286.xml"/><Relationship Id="rId288" Type="http://schemas.openxmlformats.org/officeDocument/2006/relationships/slide" Target="slides/slide287.xml"/><Relationship Id="rId289" Type="http://schemas.openxmlformats.org/officeDocument/2006/relationships/slide" Target="slides/slide288.xml"/><Relationship Id="rId310" Type="http://schemas.openxmlformats.org/officeDocument/2006/relationships/slide" Target="slides/slide309.xml"/><Relationship Id="rId311" Type="http://schemas.openxmlformats.org/officeDocument/2006/relationships/slide" Target="slides/slide310.xml"/><Relationship Id="rId312" Type="http://schemas.openxmlformats.org/officeDocument/2006/relationships/slide" Target="slides/slide311.xml"/><Relationship Id="rId313" Type="http://schemas.openxmlformats.org/officeDocument/2006/relationships/slide" Target="slides/slide312.xml"/><Relationship Id="rId314" Type="http://schemas.openxmlformats.org/officeDocument/2006/relationships/slide" Target="slides/slide313.xml"/><Relationship Id="rId315" Type="http://schemas.openxmlformats.org/officeDocument/2006/relationships/slide" Target="slides/slide314.xml"/><Relationship Id="rId316" Type="http://schemas.openxmlformats.org/officeDocument/2006/relationships/slide" Target="slides/slide315.xml"/><Relationship Id="rId317" Type="http://schemas.openxmlformats.org/officeDocument/2006/relationships/slide" Target="slides/slide316.xml"/><Relationship Id="rId318" Type="http://schemas.openxmlformats.org/officeDocument/2006/relationships/slide" Target="slides/slide317.xml"/><Relationship Id="rId319" Type="http://schemas.openxmlformats.org/officeDocument/2006/relationships/slide" Target="slides/slide318.xml"/><Relationship Id="rId290" Type="http://schemas.openxmlformats.org/officeDocument/2006/relationships/slide" Target="slides/slide289.xml"/><Relationship Id="rId291" Type="http://schemas.openxmlformats.org/officeDocument/2006/relationships/slide" Target="slides/slide290.xml"/><Relationship Id="rId292" Type="http://schemas.openxmlformats.org/officeDocument/2006/relationships/slide" Target="slides/slide291.xml"/><Relationship Id="rId293" Type="http://schemas.openxmlformats.org/officeDocument/2006/relationships/slide" Target="slides/slide292.xml"/><Relationship Id="rId294" Type="http://schemas.openxmlformats.org/officeDocument/2006/relationships/slide" Target="slides/slide293.xml"/><Relationship Id="rId295" Type="http://schemas.openxmlformats.org/officeDocument/2006/relationships/slide" Target="slides/slide294.xml"/><Relationship Id="rId296" Type="http://schemas.openxmlformats.org/officeDocument/2006/relationships/slide" Target="slides/slide295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297" Type="http://schemas.openxmlformats.org/officeDocument/2006/relationships/slide" Target="slides/slide296.xml"/><Relationship Id="rId298" Type="http://schemas.openxmlformats.org/officeDocument/2006/relationships/slide" Target="slides/slide297.xml"/><Relationship Id="rId299" Type="http://schemas.openxmlformats.org/officeDocument/2006/relationships/slide" Target="slides/slide29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slide" Target="slides/slide236.xml"/><Relationship Id="rId238" Type="http://schemas.openxmlformats.org/officeDocument/2006/relationships/slide" Target="slides/slide237.xml"/><Relationship Id="rId239" Type="http://schemas.openxmlformats.org/officeDocument/2006/relationships/slide" Target="slides/slide238.xml"/><Relationship Id="rId320" Type="http://schemas.openxmlformats.org/officeDocument/2006/relationships/slide" Target="slides/slide319.xml"/><Relationship Id="rId321" Type="http://schemas.openxmlformats.org/officeDocument/2006/relationships/slide" Target="slides/slide320.xml"/><Relationship Id="rId322" Type="http://schemas.openxmlformats.org/officeDocument/2006/relationships/slide" Target="slides/slide321.xml"/><Relationship Id="rId323" Type="http://schemas.openxmlformats.org/officeDocument/2006/relationships/slide" Target="slides/slide322.xml"/><Relationship Id="rId324" Type="http://schemas.openxmlformats.org/officeDocument/2006/relationships/slide" Target="slides/slide323.xml"/><Relationship Id="rId325" Type="http://schemas.openxmlformats.org/officeDocument/2006/relationships/slide" Target="slides/slide324.xml"/><Relationship Id="rId326" Type="http://schemas.openxmlformats.org/officeDocument/2006/relationships/slide" Target="slides/slide325.xml"/><Relationship Id="rId327" Type="http://schemas.openxmlformats.org/officeDocument/2006/relationships/slide" Target="slides/slide326.xml"/><Relationship Id="rId328" Type="http://schemas.openxmlformats.org/officeDocument/2006/relationships/slide" Target="slides/slide327.xml"/><Relationship Id="rId329" Type="http://schemas.openxmlformats.org/officeDocument/2006/relationships/slide" Target="slides/slide32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slide" Target="slides/slide239.xml"/><Relationship Id="rId241" Type="http://schemas.openxmlformats.org/officeDocument/2006/relationships/slide" Target="slides/slide240.xml"/><Relationship Id="rId242" Type="http://schemas.openxmlformats.org/officeDocument/2006/relationships/slide" Target="slides/slide241.xml"/><Relationship Id="rId243" Type="http://schemas.openxmlformats.org/officeDocument/2006/relationships/slide" Target="slides/slide242.xml"/><Relationship Id="rId244" Type="http://schemas.openxmlformats.org/officeDocument/2006/relationships/slide" Target="slides/slide243.xml"/><Relationship Id="rId245" Type="http://schemas.openxmlformats.org/officeDocument/2006/relationships/slide" Target="slides/slide244.xml"/><Relationship Id="rId246" Type="http://schemas.openxmlformats.org/officeDocument/2006/relationships/slide" Target="slides/slide245.xml"/><Relationship Id="rId247" Type="http://schemas.openxmlformats.org/officeDocument/2006/relationships/slide" Target="slides/slide246.xml"/><Relationship Id="rId248" Type="http://schemas.openxmlformats.org/officeDocument/2006/relationships/slide" Target="slides/slide247.xml"/><Relationship Id="rId249" Type="http://schemas.openxmlformats.org/officeDocument/2006/relationships/slide" Target="slides/slide248.xml"/><Relationship Id="rId330" Type="http://schemas.openxmlformats.org/officeDocument/2006/relationships/slide" Target="slides/slide329.xml"/><Relationship Id="rId331" Type="http://schemas.openxmlformats.org/officeDocument/2006/relationships/slide" Target="slides/slide330.xml"/><Relationship Id="rId332" Type="http://schemas.openxmlformats.org/officeDocument/2006/relationships/slide" Target="slides/slide331.xml"/><Relationship Id="rId333" Type="http://schemas.openxmlformats.org/officeDocument/2006/relationships/slide" Target="slides/slide332.xml"/><Relationship Id="rId334" Type="http://schemas.openxmlformats.org/officeDocument/2006/relationships/slide" Target="slides/slide333.xml"/><Relationship Id="rId335" Type="http://schemas.openxmlformats.org/officeDocument/2006/relationships/slide" Target="slides/slide334.xml"/><Relationship Id="rId336" Type="http://schemas.openxmlformats.org/officeDocument/2006/relationships/slide" Target="slides/slide335.xml"/><Relationship Id="rId337" Type="http://schemas.openxmlformats.org/officeDocument/2006/relationships/slide" Target="slides/slide336.xml"/><Relationship Id="rId338" Type="http://schemas.openxmlformats.org/officeDocument/2006/relationships/slide" Target="slides/slide337.xml"/><Relationship Id="rId339" Type="http://schemas.openxmlformats.org/officeDocument/2006/relationships/slide" Target="slides/slide33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50" Type="http://schemas.openxmlformats.org/officeDocument/2006/relationships/slide" Target="slides/slide249.xml"/><Relationship Id="rId251" Type="http://schemas.openxmlformats.org/officeDocument/2006/relationships/slide" Target="slides/slide250.xml"/><Relationship Id="rId252" Type="http://schemas.openxmlformats.org/officeDocument/2006/relationships/slide" Target="slides/slide251.xml"/><Relationship Id="rId253" Type="http://schemas.openxmlformats.org/officeDocument/2006/relationships/slide" Target="slides/slide252.xml"/><Relationship Id="rId254" Type="http://schemas.openxmlformats.org/officeDocument/2006/relationships/slide" Target="slides/slide253.xml"/><Relationship Id="rId255" Type="http://schemas.openxmlformats.org/officeDocument/2006/relationships/slide" Target="slides/slide254.xml"/><Relationship Id="rId256" Type="http://schemas.openxmlformats.org/officeDocument/2006/relationships/slide" Target="slides/slide255.xml"/><Relationship Id="rId257" Type="http://schemas.openxmlformats.org/officeDocument/2006/relationships/slide" Target="slides/slide256.xml"/><Relationship Id="rId258" Type="http://schemas.openxmlformats.org/officeDocument/2006/relationships/slide" Target="slides/slide257.xml"/><Relationship Id="rId259" Type="http://schemas.openxmlformats.org/officeDocument/2006/relationships/slide" Target="slides/slide258.xml"/><Relationship Id="rId340" Type="http://schemas.openxmlformats.org/officeDocument/2006/relationships/slide" Target="slides/slide339.xml"/><Relationship Id="rId341" Type="http://schemas.openxmlformats.org/officeDocument/2006/relationships/slide" Target="slides/slide340.xml"/><Relationship Id="rId342" Type="http://schemas.openxmlformats.org/officeDocument/2006/relationships/slide" Target="slides/slide341.xml"/><Relationship Id="rId343" Type="http://schemas.openxmlformats.org/officeDocument/2006/relationships/slide" Target="slides/slide342.xml"/><Relationship Id="rId344" Type="http://schemas.openxmlformats.org/officeDocument/2006/relationships/notesMaster" Target="notesMasters/notesMaster1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7/6/14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43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240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241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269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43125" y="685800"/>
            <a:ext cx="25717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275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7"/>
            <a:ext cx="5829300" cy="1960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6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1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9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1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4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4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9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9" y="363538"/>
            <a:ext cx="3833812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Relationship Id="rId3" Type="http://schemas.openxmlformats.org/officeDocument/2006/relationships/image" Target="../media/image8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8.jp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3.bin"/><Relationship Id="rId3" Type="http://schemas.openxmlformats.org/officeDocument/2006/relationships/image" Target="../media/image3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3.bin"/><Relationship Id="rId3" Type="http://schemas.openxmlformats.org/officeDocument/2006/relationships/image" Target="../media/image31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audio" Target="../media/audio3.bin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4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8.jpg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Relationship Id="rId3" Type="http://schemas.openxmlformats.org/officeDocument/2006/relationships/image" Target="../media/image29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4.bin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Relationship Id="rId3" Type="http://schemas.openxmlformats.org/officeDocument/2006/relationships/image" Target="../media/image29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1.bin"/><Relationship Id="rId5" Type="http://schemas.openxmlformats.org/officeDocument/2006/relationships/oleObject" Target="../embeddings/oleObject2.bin"/><Relationship Id="rId6" Type="http://schemas.openxmlformats.org/officeDocument/2006/relationships/oleObject" Target="../embeddings/Microsoft_Word_97_-_2004_Document2.doc"/><Relationship Id="rId7" Type="http://schemas.openxmlformats.org/officeDocument/2006/relationships/image" Target="../media/image5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bin"/><Relationship Id="rId4" Type="http://schemas.openxmlformats.org/officeDocument/2006/relationships/audio" Target="../media/audio4.bin"/><Relationship Id="rId5" Type="http://schemas.openxmlformats.org/officeDocument/2006/relationships/oleObject" Target="../embeddings/oleObject3.bin"/><Relationship Id="rId6" Type="http://schemas.openxmlformats.org/officeDocument/2006/relationships/oleObject" Target="../embeddings/Microsoft_Word_97_-_2004_Document3.doc"/><Relationship Id="rId7" Type="http://schemas.openxmlformats.org/officeDocument/2006/relationships/image" Target="../media/image5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4.bin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emf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oleObject" Target="../embeddings/Microsoft_Word_97_-_2004_Document4.doc"/><Relationship Id="rId5" Type="http://schemas.openxmlformats.org/officeDocument/2006/relationships/image" Target="../media/image5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3.bin"/><Relationship Id="rId3" Type="http://schemas.openxmlformats.org/officeDocument/2006/relationships/image" Target="../media/image31.png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5.jpg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jpg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jpg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jp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Relationship Id="rId3" Type="http://schemas.openxmlformats.org/officeDocument/2006/relationships/image" Target="../media/image29.png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Relationship Id="rId3" Type="http://schemas.openxmlformats.org/officeDocument/2006/relationships/image" Target="../media/image29.pn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4.bin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8.jpg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4.bin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4.bin"/></Relationships>
</file>

<file path=ppt/slides/_rels/slide3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Relationship Id="rId3" Type="http://schemas.openxmlformats.org/officeDocument/2006/relationships/image" Target="../media/image29.png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jpeg"/></Relationships>
</file>

<file path=ppt/slides/_rels/slide3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4.bin"/></Relationships>
</file>

<file path=ppt/slides/_rels/slide3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4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s/_rels/slide3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4.bin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3.bin"/><Relationship Id="rId3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3.bin"/><Relationship Id="rId3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Relationship Id="rId3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4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Relationship Id="rId3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audio" Target="../media/audio3.bin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Relationship Id="rId3" Type="http://schemas.openxmlformats.org/officeDocument/2006/relationships/image" Target="../media/image22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8.jp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bin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6" Type="http://schemas.openxmlformats.org/officeDocument/2006/relationships/image" Target="../media/image12.emf"/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3.bin"/><Relationship Id="rId3" Type="http://schemas.openxmlformats.org/officeDocument/2006/relationships/image" Target="../media/image31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3.bin"/><Relationship Id="rId3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audio" Target="../media/audio3.bin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2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495800" y="8610601"/>
            <a:ext cx="13911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Joseph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170648" y="8617805"/>
            <a:ext cx="1191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Armin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7898525"/>
            <a:ext cx="1981200" cy="12282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14600" y="7467601"/>
            <a:ext cx="1783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6781802"/>
            <a:ext cx="4378422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5:45 MBH 303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82884" y="4191000"/>
            <a:ext cx="1279517" cy="58477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637075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47800" y="1066801"/>
            <a:ext cx="3810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 b="1">
                <a:solidFill>
                  <a:srgbClr val="800080"/>
                </a:solidFill>
              </a:rPr>
              <a:t>Middlebury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2057400"/>
            <a:ext cx="4709006" cy="3048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1" y="4419601"/>
            <a:ext cx="1553343" cy="15367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38200" y="7620000"/>
            <a:ext cx="5552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/>
              <a:t>Cursos graduados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0" y="5486402"/>
            <a:ext cx="110799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2010</a:t>
            </a:r>
          </a:p>
          <a:p>
            <a:r>
              <a:rPr lang="en-US" sz="3600" b="1"/>
              <a:t>2011</a:t>
            </a:r>
          </a:p>
          <a:p>
            <a:r>
              <a:rPr lang="en-US" sz="3600" b="1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3853379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7" y="5105401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7201" y="6400801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3401" y="7848601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1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6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11430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11430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4168913"/>
            <a:ext cx="28396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inglés vs. 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93062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7" y="5105401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0" y="6400801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7848601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1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6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1" y="4191001"/>
            <a:ext cx="3105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inglés vs.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790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7" y="5105401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1" y="6400801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1" y="7848601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3810001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6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</p:spTree>
    <p:extLst>
      <p:ext uri="{BB962C8B-B14F-4D97-AF65-F5344CB8AC3E}">
        <p14:creationId xmlns:p14="http://schemas.microsoft.com/office/powerpoint/2010/main" val="223721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1" y="5105401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1" y="6477001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4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1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3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277067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1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1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754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2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9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98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1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6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165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-with-the-Problem-Statement-of-Your-Thes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8288" cy="6396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400802"/>
            <a:ext cx="28917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/>
              <a:t>¿Todavía</a:t>
            </a:r>
          </a:p>
          <a:p>
            <a:pPr algn="ctr"/>
            <a:r>
              <a:rPr lang="en-US" sz="5400" b="1"/>
              <a:t>aspira?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0" y="3352800"/>
            <a:ext cx="6629400" cy="27432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Solución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4869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1"/>
            <a:ext cx="6858000" cy="4557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62553" y="725817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879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" y="1"/>
            <a:ext cx="6858000" cy="45572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3001" y="4989018"/>
            <a:ext cx="4516055" cy="4154983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t  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k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88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7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ChangeArrowheads="1"/>
          </p:cNvSpPr>
          <p:nvPr/>
        </p:nvSpPr>
        <p:spPr bwMode="auto">
          <a:xfrm>
            <a:off x="0" y="1"/>
            <a:ext cx="6858000" cy="1277273"/>
          </a:xfrm>
          <a:prstGeom prst="rect">
            <a:avLst/>
          </a:prstGeom>
          <a:solidFill>
            <a:srgbClr val="66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sz="1800">
              <a:solidFill>
                <a:schemeClr val="accent1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4800">
                <a:solidFill>
                  <a:schemeClr val="accent1"/>
                </a:solidFill>
                <a:latin typeface="Arial Black"/>
                <a:cs typeface="Arial Black"/>
              </a:rPr>
              <a:t>Univ. of California</a:t>
            </a:r>
          </a:p>
          <a:p>
            <a:pPr algn="ctr">
              <a:defRPr/>
            </a:pPr>
            <a:endParaRPr lang="en-US" sz="1100">
              <a:solidFill>
                <a:schemeClr val="accent1"/>
              </a:solidFill>
              <a:latin typeface="Arial Black"/>
              <a:cs typeface="Arial Black"/>
            </a:endParaRPr>
          </a:p>
        </p:txBody>
      </p:sp>
      <p:sp>
        <p:nvSpPr>
          <p:cNvPr id="80899" name="Rectangle 3"/>
          <p:cNvSpPr>
            <a:spLocks noChangeArrowheads="1"/>
          </p:cNvSpPr>
          <p:nvPr/>
        </p:nvSpPr>
        <p:spPr bwMode="auto">
          <a:xfrm>
            <a:off x="-31750" y="7848601"/>
            <a:ext cx="6889750" cy="1431161"/>
          </a:xfrm>
          <a:prstGeom prst="rect">
            <a:avLst/>
          </a:prstGeom>
          <a:solidFill>
            <a:srgbClr val="6666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endParaRPr lang="en-US" sz="900">
              <a:solidFill>
                <a:schemeClr val="accent1"/>
              </a:solidFill>
              <a:cs typeface="+mn-cs"/>
            </a:endParaRPr>
          </a:p>
          <a:p>
            <a:pPr algn="ctr">
              <a:defRPr/>
            </a:pPr>
            <a:r>
              <a:rPr lang="en-US" sz="7200">
                <a:solidFill>
                  <a:schemeClr val="accent1"/>
                </a:solidFill>
                <a:latin typeface="Arial Black"/>
                <a:cs typeface="Arial Black"/>
              </a:rPr>
              <a:t>Irvine</a:t>
            </a:r>
            <a:endParaRPr lang="en-US" sz="500">
              <a:solidFill>
                <a:schemeClr val="accent1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endParaRPr lang="en-US" sz="600">
              <a:solidFill>
                <a:schemeClr val="accent1"/>
              </a:solidFill>
              <a:cs typeface="+mn-cs"/>
            </a:endParaRPr>
          </a:p>
        </p:txBody>
      </p:sp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1"/>
            <a:ext cx="6858000" cy="672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80901" name="Rectangle 5"/>
          <p:cNvSpPr>
            <a:spLocks noChangeArrowheads="1"/>
          </p:cNvSpPr>
          <p:nvPr/>
        </p:nvSpPr>
        <p:spPr bwMode="auto">
          <a:xfrm>
            <a:off x="1905000" y="4724400"/>
            <a:ext cx="152400" cy="152400"/>
          </a:xfrm>
          <a:prstGeom prst="rect">
            <a:avLst/>
          </a:prstGeom>
          <a:solidFill>
            <a:srgbClr val="FF0000"/>
          </a:solidFill>
          <a:ln w="28575">
            <a:solidFill>
              <a:srgbClr val="FFFF66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0902" name="Rectangle 6"/>
          <p:cNvSpPr>
            <a:spLocks noChangeArrowheads="1"/>
          </p:cNvSpPr>
          <p:nvPr/>
        </p:nvSpPr>
        <p:spPr bwMode="auto">
          <a:xfrm>
            <a:off x="2743200" y="4343400"/>
            <a:ext cx="8195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>
                <a:solidFill>
                  <a:schemeClr val="bg1"/>
                </a:solidFill>
                <a:cs typeface="+mn-cs"/>
              </a:rPr>
              <a:t>U.S.A.</a:t>
            </a:r>
          </a:p>
        </p:txBody>
      </p:sp>
      <p:sp>
        <p:nvSpPr>
          <p:cNvPr id="80903" name="Rectangle 7"/>
          <p:cNvSpPr>
            <a:spLocks noChangeArrowheads="1"/>
          </p:cNvSpPr>
          <p:nvPr/>
        </p:nvSpPr>
        <p:spPr bwMode="auto">
          <a:xfrm>
            <a:off x="2514600" y="5486400"/>
            <a:ext cx="81144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>
                <a:solidFill>
                  <a:schemeClr val="bg1"/>
                </a:solidFill>
                <a:cs typeface="+mn-cs"/>
              </a:rPr>
              <a:t>Mexico</a:t>
            </a:r>
          </a:p>
        </p:txBody>
      </p:sp>
      <p:sp>
        <p:nvSpPr>
          <p:cNvPr id="80904" name="Rectangle 8"/>
          <p:cNvSpPr>
            <a:spLocks noChangeArrowheads="1"/>
          </p:cNvSpPr>
          <p:nvPr/>
        </p:nvSpPr>
        <p:spPr bwMode="auto">
          <a:xfrm>
            <a:off x="0" y="1371600"/>
            <a:ext cx="914400" cy="609600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0905" name="Rectangle 9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noFill/>
          <a:ln w="76200">
            <a:solidFill>
              <a:srgbClr val="00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80906" name="AutoShape 10"/>
          <p:cNvSpPr>
            <a:spLocks noChangeArrowheads="1"/>
          </p:cNvSpPr>
          <p:nvPr/>
        </p:nvSpPr>
        <p:spPr bwMode="auto">
          <a:xfrm>
            <a:off x="0" y="2971800"/>
            <a:ext cx="1600200" cy="1295400"/>
          </a:xfrm>
          <a:prstGeom prst="wedgeEllipseCallout">
            <a:avLst>
              <a:gd name="adj1" fmla="val 57042"/>
              <a:gd name="adj2" fmla="val 77819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1800">
                <a:cs typeface="+mn-cs"/>
              </a:rPr>
              <a:t>Southern</a:t>
            </a:r>
          </a:p>
          <a:p>
            <a:pPr algn="ctr">
              <a:defRPr/>
            </a:pPr>
            <a:r>
              <a:rPr lang="en-US" sz="1800">
                <a:cs typeface="+mn-cs"/>
              </a:rPr>
              <a:t>California</a:t>
            </a:r>
          </a:p>
        </p:txBody>
      </p:sp>
      <p:sp>
        <p:nvSpPr>
          <p:cNvPr id="80907" name="Rectangle 11"/>
          <p:cNvSpPr>
            <a:spLocks noChangeArrowheads="1"/>
          </p:cNvSpPr>
          <p:nvPr/>
        </p:nvSpPr>
        <p:spPr bwMode="auto">
          <a:xfrm>
            <a:off x="1752600" y="4597400"/>
            <a:ext cx="457200" cy="3810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7493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809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1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6097012"/>
            <a:ext cx="6435726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8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 </a:t>
            </a:r>
            <a:r>
              <a:rPr lang="en-US" sz="9600">
                <a:latin typeface="Arial Black"/>
                <a:cs typeface="Arial Black"/>
              </a:rPr>
              <a:t>asta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9600">
                <a:latin typeface="Arial Black"/>
                <a:cs typeface="Arial Black"/>
              </a:rPr>
              <a:t>asta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1"/>
            <a:ext cx="6858000" cy="45572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" y="3688140"/>
            <a:ext cx="4704533" cy="156966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201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6" y="6097012"/>
            <a:ext cx="6482063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  </a:t>
            </a:r>
            <a:r>
              <a:rPr lang="en-US" sz="9600">
                <a:latin typeface="Arial Black"/>
                <a:cs typeface="Arial Black"/>
              </a:rPr>
              <a:t>abla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dd</a:t>
            </a:r>
            <a:r>
              <a:rPr lang="en-US" sz="9600">
                <a:latin typeface="Arial Black"/>
                <a:cs typeface="Arial Black"/>
              </a:rPr>
              <a:t>abla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5" name="Picture 4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1"/>
            <a:ext cx="6858000" cy="45572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218" y="3581400"/>
            <a:ext cx="4429819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887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6" y="5639812"/>
            <a:ext cx="5855089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 </a:t>
            </a:r>
            <a:r>
              <a:rPr lang="en-US" sz="9600">
                <a:latin typeface="Arial Black"/>
                <a:cs typeface="Arial Black"/>
              </a:rPr>
              <a:t>asa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gg</a:t>
            </a:r>
            <a:r>
              <a:rPr lang="en-US" sz="9600">
                <a:latin typeface="Arial Black"/>
                <a:cs typeface="Arial Black"/>
              </a:rPr>
              <a:t>asa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1"/>
            <a:ext cx="6858000" cy="45572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3534" y="34290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810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3506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O sea: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2057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15" y="4191000"/>
            <a:ext cx="473774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246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1" y="533401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657842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2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6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49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88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9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81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2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98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7"/>
            <a:ext cx="6629400" cy="632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562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11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6858000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3" descr="staedtliWillisau.jpg                                           0007482BMacintosh HD                   BFE12426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64" y="2362200"/>
            <a:ext cx="3792537" cy="3962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191000" y="2514600"/>
            <a:ext cx="10563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accent1"/>
                </a:solidFill>
                <a:cs typeface="+mn-cs"/>
              </a:rPr>
              <a:t>Willisau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-1767147" y="735012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endParaRPr lang="en-US">
              <a:latin typeface="Simoncini Garamond Italic" charset="0"/>
              <a:cs typeface="+mn-cs"/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638801"/>
            <a:ext cx="4267200" cy="315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82828" y="4419601"/>
            <a:ext cx="25365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b="1"/>
              <a:t>SUIZA</a:t>
            </a:r>
            <a:endParaRPr lang="en-US" sz="4000" b="1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819400" y="1270338"/>
            <a:ext cx="5943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000" b="1"/>
              <a:t>Switzerland</a:t>
            </a:r>
            <a:endParaRPr lang="en-US" sz="4000" b="1"/>
          </a:p>
        </p:txBody>
      </p:sp>
    </p:spTree>
    <p:extLst>
      <p:ext uri="{BB962C8B-B14F-4D97-AF65-F5344CB8AC3E}">
        <p14:creationId xmlns:p14="http://schemas.microsoft.com/office/powerpoint/2010/main" val="3712520709"/>
      </p:ext>
    </p:extLst>
  </p:cSld>
  <p:clrMapOvr>
    <a:masterClrMapping/>
  </p:clrMapOvr>
  <p:transition xmlns:p14="http://schemas.microsoft.com/office/powerpoint/2010/main" spd="med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35806184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5"/>
            <a:ext cx="6629400" cy="67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407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6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2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1" y="6934202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302036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2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495800" y="8610601"/>
            <a:ext cx="13911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Joseph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170648" y="8617805"/>
            <a:ext cx="1191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Armin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7898525"/>
            <a:ext cx="1981200" cy="12282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14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676402"/>
            <a:ext cx="4378422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5:45 MBH 303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6740604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4093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1" y="7334251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838201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1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7775" y="7307761"/>
            <a:ext cx="2826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Joseph</a:t>
            </a:r>
            <a:br>
              <a:rPr lang="en-US" sz="4400">
                <a:latin typeface="Arial Black"/>
                <a:cs typeface="Arial Black"/>
              </a:rPr>
            </a:br>
            <a:r>
              <a:rPr lang="en-US" sz="3600">
                <a:latin typeface="Arial Black"/>
                <a:cs typeface="Arial Black"/>
              </a:rPr>
              <a:t>("bilingüe"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1" y="2514600"/>
            <a:ext cx="6346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376" y="7315201"/>
            <a:ext cx="2030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Arial Black"/>
                <a:cs typeface="Arial Black"/>
              </a:rPr>
              <a:t>Armin</a:t>
            </a:r>
          </a:p>
        </p:txBody>
      </p:sp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2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036004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63865208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1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6629401"/>
            <a:ext cx="6858000" cy="25545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 smtClean="0">
                <a:solidFill>
                  <a:srgbClr val="FFFFFF"/>
                </a:solidFill>
              </a:rPr>
              <a:t>REPASO</a:t>
            </a:r>
          </a:p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</a:rPr>
              <a:t>schwa + /ptk/</a:t>
            </a:r>
            <a:endParaRPr lang="en-US" sz="8000" dirty="0">
              <a:solidFill>
                <a:srgbClr val="FFF815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1" y="5334002"/>
            <a:ext cx="56938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1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1" y="4191000"/>
            <a:ext cx="92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10531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1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1" y="6553202"/>
            <a:ext cx="56938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2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1" y="4191000"/>
            <a:ext cx="92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7820562"/>
            <a:ext cx="6858000" cy="132343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 smtClean="0">
                <a:solidFill>
                  <a:srgbClr val="FFFFFF"/>
                </a:solidFill>
                <a:cs typeface="+mn-cs"/>
              </a:rPr>
              <a:t>/r/ vs. /rrrrrrr/</a:t>
            </a:r>
            <a:endParaRPr lang="en-US" sz="8000" dirty="0">
              <a:solidFill>
                <a:srgbClr val="FFF815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8676" y="6324601"/>
            <a:ext cx="2698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2559941547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1" y="4724400"/>
            <a:ext cx="133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194" y="5314891"/>
            <a:ext cx="2248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295" y="7391400"/>
            <a:ext cx="67771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7211" y="6172200"/>
            <a:ext cx="396819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2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858000" cy="623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371601" y="268070"/>
            <a:ext cx="13133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inglés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267200" y="762002"/>
            <a:ext cx="16726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español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1143000" y="3048002"/>
            <a:ext cx="2159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portugués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3657601" y="2590802"/>
            <a:ext cx="24082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palenquero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962400" y="4114802"/>
            <a:ext cx="17756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kikongo</a:t>
            </a:r>
          </a:p>
        </p:txBody>
      </p:sp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9177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990600" y="4572002"/>
            <a:ext cx="9666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Etc.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85800" y="1011238"/>
            <a:ext cx="273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suizo alemán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191000" y="1600202"/>
            <a:ext cx="16203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francés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371601" y="3983038"/>
            <a:ext cx="16208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alemán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4038601" y="3144838"/>
            <a:ext cx="1672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italiano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4495800" y="4800602"/>
            <a:ext cx="19208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romansh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7239000"/>
            <a:ext cx="32420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/>
              <a:t>Lenguas</a:t>
            </a:r>
          </a:p>
        </p:txBody>
      </p:sp>
    </p:spTree>
    <p:extLst>
      <p:ext uri="{BB962C8B-B14F-4D97-AF65-F5344CB8AC3E}">
        <p14:creationId xmlns:p14="http://schemas.microsoft.com/office/powerpoint/2010/main" val="4038190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7" y="304802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10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7" y="304802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 Black"/>
              <a:cs typeface="Arial Black"/>
            </a:endParaRPr>
          </a:p>
          <a:p>
            <a:r>
              <a:rPr lang="en-US" sz="6000">
                <a:latin typeface="Arial Black"/>
                <a:cs typeface="Arial Black"/>
              </a:rPr>
              <a:t> </a:t>
            </a:r>
            <a:r>
              <a:rPr lang="en-US" sz="7200">
                <a:latin typeface="Arial Black"/>
                <a:cs typeface="Arial Black"/>
              </a:rPr>
              <a:t>REPASO</a:t>
            </a:r>
            <a:endParaRPr kumimoji="0" 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28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2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18366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32868" y="7315201"/>
            <a:ext cx="4981202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1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2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8" y="3505202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8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2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1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1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1" y="2590801"/>
            <a:ext cx="2652713" cy="5339923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6"/>
            <a:ext cx="2667000" cy="5339923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5334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8768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849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1" y="2133601"/>
            <a:ext cx="2652713" cy="56630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1"/>
            <a:ext cx="2590800" cy="5663089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5570756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154436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r>
              <a:rPr lang="en-US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r>
              <a:rPr lang="en-US" sz="80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1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2"/>
            <a:ext cx="2286000" cy="830997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1"/>
            <a:ext cx="937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1"/>
            <a:ext cx="2286000" cy="1200329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2"/>
            <a:ext cx="6858000" cy="1200328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1"/>
            <a:ext cx="5181600" cy="344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1"/>
            <a:ext cx="2713038" cy="1077218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2"/>
            <a:ext cx="6858000" cy="2215991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1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7" y="5105401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1" y="6400801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1" y="7848601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3810001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6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</p:spTree>
    <p:extLst>
      <p:ext uri="{BB962C8B-B14F-4D97-AF65-F5344CB8AC3E}">
        <p14:creationId xmlns:p14="http://schemas.microsoft.com/office/powerpoint/2010/main" val="1245783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2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1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15" y="8308793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1" y="4724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6248401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030" y="7960683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1" y="4648201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2719876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8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1" y="5181600"/>
            <a:ext cx="3129933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7697450"/>
            <a:ext cx="6858000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Expectativas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</p:spTree>
    <p:extLst>
      <p:ext uri="{BB962C8B-B14F-4D97-AF65-F5344CB8AC3E}">
        <p14:creationId xmlns:p14="http://schemas.microsoft.com/office/powerpoint/2010/main" val="2683214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1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1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1" y="7912674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1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1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1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1" y="7912674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1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1" y="5105401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1" y="6477001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4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1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3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1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1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2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9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1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6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-with-the-Problem-Statement-of-Your-Thes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8288" cy="6396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400802"/>
            <a:ext cx="28917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/>
              <a:t>¿Todavía</a:t>
            </a:r>
          </a:p>
          <a:p>
            <a:pPr algn="ctr"/>
            <a:r>
              <a:rPr lang="en-US" sz="5400" b="1"/>
              <a:t>aspira?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0" y="3352800"/>
            <a:ext cx="6629400" cy="27432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Solución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6524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1"/>
            <a:ext cx="6858000" cy="4557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62553" y="725817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0"/>
            <a:ext cx="3506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O sea:</a:t>
            </a:r>
          </a:p>
        </p:txBody>
      </p:sp>
      <p:sp>
        <p:nvSpPr>
          <p:cNvPr id="5" name="Rectangle 4"/>
          <p:cNvSpPr/>
          <p:nvPr/>
        </p:nvSpPr>
        <p:spPr>
          <a:xfrm>
            <a:off x="1" y="2057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15" y="4191000"/>
            <a:ext cx="473774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63246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1" y="533401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19952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2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6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49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3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8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1" y="5181600"/>
            <a:ext cx="3129933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2209800" y="7696200"/>
            <a:ext cx="2438400" cy="1066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880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9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7"/>
            <a:ext cx="6629400" cy="632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2"/>
            <a:ext cx="5242040" cy="28007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Material </a:t>
            </a:r>
          </a:p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NUEVO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7621" y="864981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2"/>
            <a:ext cx="6858000" cy="9094799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#3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0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870236" y="7239001"/>
            <a:ext cx="5350894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1" y="609601"/>
            <a:ext cx="6692900" cy="786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97176" y="762000"/>
            <a:ext cx="936825" cy="1107996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13922" y="1371600"/>
            <a:ext cx="1218678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/rr/</a:t>
            </a:r>
          </a:p>
        </p:txBody>
      </p:sp>
    </p:spTree>
    <p:extLst>
      <p:ext uri="{BB962C8B-B14F-4D97-AF65-F5344CB8AC3E}">
        <p14:creationId xmlns:p14="http://schemas.microsoft.com/office/powerpoint/2010/main" val="69477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4" y="0"/>
            <a:ext cx="6840537" cy="868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8036004"/>
            <a:ext cx="5164620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592752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7" y="304802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10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419624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0" y="0"/>
          <a:ext cx="6858000" cy="431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3" name="Document" r:id="rId4" imgW="5486400" imgH="3453384" progId="Word.Document.8">
                  <p:embed/>
                </p:oleObj>
              </mc:Choice>
              <mc:Fallback>
                <p:oleObj name="Document" r:id="rId4" imgW="5486400" imgH="345338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6858000" cy="431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457200" y="6096000"/>
            <a:ext cx="599575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0000"/>
                </a:solidFill>
              </a:rPr>
              <a:t>r-r-r</a:t>
            </a:r>
            <a:r>
              <a:rPr lang="en-US" sz="9600" b="1"/>
              <a:t>-ecibió</a:t>
            </a:r>
          </a:p>
        </p:txBody>
      </p:sp>
    </p:spTree>
    <p:extLst>
      <p:ext uri="{BB962C8B-B14F-4D97-AF65-F5344CB8AC3E}">
        <p14:creationId xmlns:p14="http://schemas.microsoft.com/office/powerpoint/2010/main" val="3552176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7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768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5029202"/>
            <a:ext cx="4630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1" y="6705600"/>
            <a:ext cx="40703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producir </a:t>
            </a:r>
          </a:p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/rrrrr/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6670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35052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421099" y="3273992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3116542" y="3332459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1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1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9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1" y="7086602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Black"/>
                <a:cs typeface="Arial Black"/>
              </a:rPr>
              <a:t>Boca de un gato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1" y="533400"/>
            <a:ext cx="59683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/rrrrrrrrrrrrr/</a:t>
            </a:r>
          </a:p>
        </p:txBody>
      </p:sp>
    </p:spTree>
    <p:extLst>
      <p:ext uri="{BB962C8B-B14F-4D97-AF65-F5344CB8AC3E}">
        <p14:creationId xmlns:p14="http://schemas.microsoft.com/office/powerpoint/2010/main" val="156982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471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 bwMode="auto">
          <a:xfrm>
            <a:off x="0" y="2209800"/>
            <a:ext cx="6400800" cy="464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/>
                <a:ea typeface="ＭＳ Ｐゴシック" charset="0"/>
                <a:cs typeface="Arial Black"/>
              </a:rPr>
              <a:t>¡Practique!</a:t>
            </a:r>
          </a:p>
        </p:txBody>
      </p:sp>
    </p:spTree>
    <p:extLst>
      <p:ext uri="{BB962C8B-B14F-4D97-AF65-F5344CB8AC3E}">
        <p14:creationId xmlns:p14="http://schemas.microsoft.com/office/powerpoint/2010/main" val="140348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1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43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14400" y="10668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2940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88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20436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1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6629400"/>
            <a:ext cx="32766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600">
                <a:solidFill>
                  <a:schemeClr val="bg1"/>
                </a:solidFill>
              </a:rPr>
              <a:t>/rrrrrrrrr/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09600" y="1066800"/>
            <a:ext cx="2514600" cy="7543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810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6629400"/>
            <a:ext cx="9906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</p:spTree>
    <p:extLst>
      <p:ext uri="{BB962C8B-B14F-4D97-AF65-F5344CB8AC3E}">
        <p14:creationId xmlns:p14="http://schemas.microsoft.com/office/powerpoint/2010/main" val="33920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1" y="457201"/>
            <a:ext cx="5335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amón,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está muy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189"/>
            <a:ext cx="6858000" cy="419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utiful-girl-driver-13840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008" y="4724401"/>
            <a:ext cx="5335193" cy="4524315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ita,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 muy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ápido.</a:t>
            </a:r>
          </a:p>
        </p:txBody>
      </p:sp>
    </p:spTree>
    <p:extLst>
      <p:ext uri="{BB962C8B-B14F-4D97-AF65-F5344CB8AC3E}">
        <p14:creationId xmlns:p14="http://schemas.microsoft.com/office/powerpoint/2010/main" val="37667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8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7697450"/>
            <a:ext cx="6858000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Expectativas</a:t>
            </a:r>
          </a:p>
        </p:txBody>
      </p:sp>
    </p:spTree>
    <p:extLst>
      <p:ext uri="{BB962C8B-B14F-4D97-AF65-F5344CB8AC3E}">
        <p14:creationId xmlns:p14="http://schemas.microsoft.com/office/powerpoint/2010/main" val="3729406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3442449A1o4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60" y="1"/>
            <a:ext cx="6881160" cy="952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008" y="4724402"/>
            <a:ext cx="5335193" cy="5632311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osa es una chic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 muy 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omántic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4572000" y="2362200"/>
            <a:ext cx="2286000" cy="2819400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¡Ojo!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5496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1018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9600">
                <a:solidFill>
                  <a:schemeClr val="accent1"/>
                </a:solidFill>
                <a:latin typeface="Arial Black"/>
              </a:rPr>
              <a:t>REGLAS</a:t>
            </a:r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96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400">
                <a:solidFill>
                  <a:srgbClr val="11C8FF"/>
                </a:solidFill>
                <a:latin typeface="Arial Black"/>
              </a:rPr>
            </a:br>
            <a:endParaRPr lang="en-US" sz="5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870236" y="7239001"/>
            <a:ext cx="5350894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0480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68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8" y="373380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1400" y="5638801"/>
            <a:ext cx="206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básicas</a:t>
            </a:r>
          </a:p>
        </p:txBody>
      </p:sp>
    </p:spTree>
    <p:extLst>
      <p:ext uri="{BB962C8B-B14F-4D97-AF65-F5344CB8AC3E}">
        <p14:creationId xmlns:p14="http://schemas.microsoft.com/office/powerpoint/2010/main" val="31753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286" y="26670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1a.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palabra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1676402"/>
            <a:ext cx="635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Importará la </a:t>
            </a:r>
            <a:r>
              <a:rPr lang="en-US" sz="3600" b="1" u="sng"/>
              <a:t>posición</a:t>
            </a:r>
            <a:r>
              <a:rPr lang="en-US" sz="3600" b="1"/>
              <a:t> de la "r"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41" y="5906869"/>
            <a:ext cx="5925206" cy="9233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2. </a:t>
            </a:r>
            <a:r>
              <a:rPr lang="en-US" sz="5400" b="1">
                <a:solidFill>
                  <a:srgbClr val="0000FF"/>
                </a:solidFill>
              </a:rPr>
              <a:t>interior </a:t>
            </a:r>
            <a:r>
              <a:rPr lang="en-US" sz="4800" b="1"/>
              <a:t>de sílaba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7467602"/>
            <a:ext cx="58674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3. </a:t>
            </a:r>
            <a:r>
              <a:rPr lang="en-US" sz="6000" b="1">
                <a:solidFill>
                  <a:srgbClr val="0000FF"/>
                </a:solidFill>
              </a:rPr>
              <a:t>final </a:t>
            </a:r>
            <a:r>
              <a:rPr lang="en-US" sz="4800" b="1"/>
              <a:t>de sílaba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1" y="3581402"/>
            <a:ext cx="1697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a-món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400" y="6897470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e-ma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849767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co-me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endParaRPr lang="en-US" sz="3600"/>
          </a:p>
        </p:txBody>
      </p:sp>
      <p:sp>
        <p:nvSpPr>
          <p:cNvPr id="12" name="TextBox 11"/>
          <p:cNvSpPr txBox="1"/>
          <p:nvPr/>
        </p:nvSpPr>
        <p:spPr>
          <a:xfrm>
            <a:off x="10649" y="42672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1b.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sílaba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0276" y="5105402"/>
            <a:ext cx="200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En-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i-que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1" y="2971800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5857" y="4491335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3430" y="60960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1" y="77724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5715000"/>
            <a:ext cx="685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46761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7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7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7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7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1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9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1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1" y="609601"/>
            <a:ext cx="40831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Inicial de sílaba</a:t>
            </a:r>
          </a:p>
        </p:txBody>
      </p:sp>
    </p:spTree>
    <p:extLst>
      <p:ext uri="{BB962C8B-B14F-4D97-AF65-F5344CB8AC3E}">
        <p14:creationId xmlns:p14="http://schemas.microsoft.com/office/powerpoint/2010/main" val="218604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" y="1600200"/>
            <a:ext cx="6135815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E</a:t>
            </a:r>
            <a:r>
              <a:rPr lang="en-US" sz="9600" b="1" u="sng"/>
              <a:t>n</a:t>
            </a:r>
            <a:r>
              <a:rPr lang="en-US" sz="9600" b="1"/>
              <a:t>—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i-que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543563"/>
            <a:ext cx="6858000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Inicial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[rrrrrrrr]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3505200"/>
            <a:ext cx="6750566" cy="1446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b="1"/>
              <a:t>a</a:t>
            </a:r>
            <a:r>
              <a:rPr lang="en-US" sz="8800" b="1" u="sng"/>
              <a:t>l</a:t>
            </a:r>
            <a:r>
              <a:rPr lang="en-US" sz="8800" b="1"/>
              <a:t>—</a:t>
            </a:r>
            <a:r>
              <a:rPr lang="en-US" sz="8800" b="1">
                <a:solidFill>
                  <a:srgbClr val="FF2409"/>
                </a:solidFill>
              </a:rPr>
              <a:t>r</a:t>
            </a:r>
            <a:r>
              <a:rPr lang="en-US" sz="8800" b="1"/>
              <a:t>e-de-dor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" y="5257800"/>
            <a:ext cx="4357082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a-quel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90494" y="7086601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228601"/>
            <a:ext cx="462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Después de </a:t>
            </a:r>
            <a:r>
              <a:rPr lang="en-US" sz="3600" b="1"/>
              <a:t>consonante </a:t>
            </a:r>
          </a:p>
          <a:p>
            <a:r>
              <a:rPr lang="en-US" sz="3600"/>
              <a:t>(y/o </a:t>
            </a:r>
            <a:r>
              <a:rPr lang="en-US" sz="3600" b="1"/>
              <a:t>inicio</a:t>
            </a:r>
            <a:r>
              <a:rPr lang="en-US" sz="3600"/>
              <a:t> </a:t>
            </a:r>
            <a:r>
              <a:rPr lang="en-US" sz="3600" b="1"/>
              <a:t>de palabra</a:t>
            </a:r>
            <a:r>
              <a:rPr lang="en-US" sz="3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94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6858000" cy="563231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720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7200">
                <a:latin typeface="Palatino" charset="0"/>
              </a:rPr>
              <a:t> 	al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ededor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iquecer	</a:t>
            </a:r>
          </a:p>
          <a:p>
            <a:r>
              <a:rPr lang="es-CR" sz="7200">
                <a:latin typeface="Palatino" charset="0"/>
              </a:rPr>
              <a:t>	so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eír	</a:t>
            </a:r>
          </a:p>
          <a:p>
            <a:r>
              <a:rPr lang="es-CR" sz="7200">
                <a:latin typeface="Palatino" charset="0"/>
              </a:rPr>
              <a:t>	ho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a	</a:t>
            </a:r>
            <a:endParaRPr lang="en-US" sz="720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53603" y="6324602"/>
            <a:ext cx="665428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/>
            <a:r>
              <a:rPr lang="ja-JP" altLang="en-US" sz="4800" b="1">
                <a:latin typeface="Arial"/>
              </a:rPr>
              <a:t>“</a:t>
            </a:r>
            <a:r>
              <a:rPr lang="en-US" sz="4800" b="1"/>
              <a:t>rr múltiple</a:t>
            </a:r>
            <a:r>
              <a:rPr lang="ja-JP" altLang="en-US" sz="4800" b="1">
                <a:latin typeface="Arial"/>
              </a:rPr>
              <a:t>”</a:t>
            </a:r>
            <a:r>
              <a:rPr lang="en-US" sz="4800" b="1"/>
              <a:t> después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consonante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sílaba </a:t>
            </a:r>
          </a:p>
        </p:txBody>
      </p:sp>
    </p:spTree>
    <p:extLst>
      <p:ext uri="{BB962C8B-B14F-4D97-AF65-F5344CB8AC3E}">
        <p14:creationId xmlns:p14="http://schemas.microsoft.com/office/powerpoint/2010/main" val="99390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1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9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1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609601"/>
            <a:ext cx="435497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Interior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85800"/>
            <a:ext cx="6641662" cy="144655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800" b="1"/>
              <a:t>En—</a:t>
            </a:r>
            <a:r>
              <a:rPr lang="en-US" sz="8800" b="1">
                <a:solidFill>
                  <a:srgbClr val="FF2409"/>
                </a:solidFill>
              </a:rPr>
              <a:t>rrr</a:t>
            </a:r>
            <a:r>
              <a:rPr lang="en-US" sz="8800" b="1"/>
              <a:t>i-que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" y="3733800"/>
            <a:ext cx="4458673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a—</a:t>
            </a:r>
            <a:r>
              <a:rPr lang="en-US" sz="9600" b="1">
                <a:solidFill>
                  <a:schemeClr val="accent2"/>
                </a:solidFill>
              </a:rPr>
              <a:t>g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io</a:t>
            </a:r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2777835" y="2364952"/>
            <a:ext cx="762000" cy="990600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7467602"/>
            <a:ext cx="6858000" cy="17543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9173" y="5562600"/>
            <a:ext cx="6078707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Al—</a:t>
            </a:r>
            <a:r>
              <a:rPr lang="en-US" sz="9600" b="1">
                <a:solidFill>
                  <a:schemeClr val="accent2"/>
                </a:solidFill>
              </a:rPr>
              <a:t>f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e-do</a:t>
            </a:r>
          </a:p>
        </p:txBody>
      </p:sp>
    </p:spTree>
    <p:extLst>
      <p:ext uri="{BB962C8B-B14F-4D97-AF65-F5344CB8AC3E}">
        <p14:creationId xmlns:p14="http://schemas.microsoft.com/office/powerpoint/2010/main" val="242949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20274" y="4191000"/>
            <a:ext cx="6128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Ninguna</a:t>
            </a:r>
          </a:p>
          <a:p>
            <a:endParaRPr lang="en-US" sz="600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39848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1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9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1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2408" y="609601"/>
            <a:ext cx="377539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Final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-28511" y="5562600"/>
            <a:ext cx="6858000" cy="193899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6000" b="1">
                <a:latin typeface="Arial"/>
              </a:rPr>
              <a:t>“</a:t>
            </a:r>
            <a:r>
              <a:rPr lang="en-US" sz="6000" b="1"/>
              <a:t>r</a:t>
            </a:r>
            <a:r>
              <a:rPr lang="ja-JP" altLang="en-US" sz="6000" b="1">
                <a:latin typeface="Arial"/>
              </a:rPr>
              <a:t>”</a:t>
            </a:r>
            <a:r>
              <a:rPr lang="en-US" sz="6000" b="1"/>
              <a:t> </a:t>
            </a:r>
            <a:r>
              <a:rPr lang="en-US" sz="6000" b="1" u="sng"/>
              <a:t>final</a:t>
            </a:r>
            <a:r>
              <a:rPr lang="en-US" sz="6000" b="1"/>
              <a:t> de palabra o sílaba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32038" y="0"/>
            <a:ext cx="3673602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habla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8" y="1981200"/>
            <a:ext cx="3467616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come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" y="3733800"/>
            <a:ext cx="4224233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tenedo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620001"/>
            <a:ext cx="6858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  <a:t>[r] o [rrrr] </a:t>
            </a:r>
            <a:b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(¡escoja Usted!)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86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494" y="4800601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321174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1752600" y="1295400"/>
            <a:ext cx="8771001" cy="6863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>
                <a:solidFill>
                  <a:srgbClr val="0000FF"/>
                </a:solidFill>
                <a:latin typeface="Palatino" charset="0"/>
              </a:rPr>
              <a:t>	8a.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ciga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8b.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ba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8c.	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ápido co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en los 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os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8d.	</a:t>
            </a:r>
            <a:r>
              <a:rPr lang="es-CR" sz="4400" b="1">
                <a:latin typeface="Palatino" charset="0"/>
              </a:rPr>
              <a:t>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gados de azúca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8e.	</a:t>
            </a:r>
            <a:r>
              <a:rPr lang="es-CR" sz="4400" b="1">
                <a:latin typeface="Palatino" charset="0"/>
              </a:rPr>
              <a:t>del fe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il.</a:t>
            </a:r>
          </a:p>
          <a:p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92524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50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2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1" y="6934202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02570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1" y="7334251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838201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316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4" name="Picture 3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247"/>
            <a:ext cx="6858000" cy="5137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332182" y="755072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1956" y="6705600"/>
            <a:ext cx="505784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Progreso</a:t>
            </a:r>
          </a:p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individual</a:t>
            </a:r>
            <a:endParaRPr lang="en-US" sz="4800"/>
          </a:p>
        </p:txBody>
      </p:sp>
      <p:sp>
        <p:nvSpPr>
          <p:cNvPr id="8" name="TextBox 7"/>
          <p:cNvSpPr txBox="1"/>
          <p:nvPr/>
        </p:nvSpPr>
        <p:spPr>
          <a:xfrm>
            <a:off x="-1593273" y="34174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1" y="3406915"/>
            <a:ext cx="1249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 español</a:t>
            </a:r>
            <a:endParaRPr lang="en-US" sz="1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36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546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1543471" y="4876801"/>
            <a:ext cx="378375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>
                <a:latin typeface="Arial Black" charset="0"/>
              </a:rPr>
              <a:t>Clínica de </a:t>
            </a:r>
          </a:p>
          <a:p>
            <a:pPr algn="ctr"/>
            <a:r>
              <a:rPr lang="en-US" sz="3600">
                <a:latin typeface="Arial Black" charset="0"/>
              </a:rPr>
              <a:t>pronunciación</a:t>
            </a:r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377302" y="6311900"/>
            <a:ext cx="6133560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600">
                <a:solidFill>
                  <a:srgbClr val="FF0000"/>
                </a:solidFill>
                <a:latin typeface="Arial Black" charset="0"/>
              </a:rPr>
              <a:t>Material</a:t>
            </a:r>
            <a:endParaRPr lang="en-US" sz="4800">
              <a:solidFill>
                <a:srgbClr val="FF0000"/>
              </a:solidFill>
              <a:latin typeface="Arial Black" charset="0"/>
            </a:endParaRPr>
          </a:p>
          <a:p>
            <a:pPr algn="ctr"/>
            <a:r>
              <a:rPr lang="en-US" sz="11700">
                <a:solidFill>
                  <a:srgbClr val="FF0000"/>
                </a:solidFill>
                <a:latin typeface="Arial Black" charset="0"/>
              </a:rPr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123624303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-38406" y="1"/>
            <a:ext cx="7068161" cy="120032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latin typeface="Arial Black" charset="0"/>
              </a:rPr>
              <a:t>Silabificación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1" y="2590801"/>
            <a:ext cx="5910392" cy="1569660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mu—cho</a:t>
            </a:r>
          </a:p>
        </p:txBody>
      </p:sp>
      <p:sp>
        <p:nvSpPr>
          <p:cNvPr id="48134" name="Rectangle 6"/>
          <p:cNvSpPr>
            <a:spLocks noChangeArrowheads="1"/>
          </p:cNvSpPr>
          <p:nvPr/>
        </p:nvSpPr>
        <p:spPr bwMode="auto">
          <a:xfrm>
            <a:off x="0" y="4732337"/>
            <a:ext cx="5420474" cy="1569660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nue—vo</a:t>
            </a: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1" y="6865937"/>
            <a:ext cx="5451132" cy="1569660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 charset="0"/>
              </a:rPr>
              <a:t>fuer—te</a:t>
            </a:r>
          </a:p>
        </p:txBody>
      </p:sp>
    </p:spTree>
    <p:extLst>
      <p:ext uri="{BB962C8B-B14F-4D97-AF65-F5344CB8AC3E}">
        <p14:creationId xmlns:p14="http://schemas.microsoft.com/office/powerpoint/2010/main" val="3444659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8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" fill="hold"/>
                                        <p:tgtEl>
                                          <p:spTgt spid="481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8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 build="p" autoUpdateAnimBg="0"/>
      <p:bldP spid="48134" grpId="0" build="p" autoUpdateAnimBg="0"/>
      <p:bldP spid="48135" grpId="0" build="p" autoUpdateAnimBg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2"/>
            <a:ext cx="6858000" cy="39703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Encadena-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miento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53002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895601" y="7315200"/>
            <a:ext cx="132600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cadena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1828801" y="3676651"/>
            <a:ext cx="318050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800">
                <a:solidFill>
                  <a:schemeClr val="bg2"/>
                </a:solidFill>
                <a:latin typeface="Arial Black" charset="0"/>
              </a:rPr>
              <a:t>Syllable linking</a:t>
            </a:r>
          </a:p>
        </p:txBody>
      </p:sp>
      <p:sp>
        <p:nvSpPr>
          <p:cNvPr id="33798" name="Rectangle 6"/>
          <p:cNvSpPr>
            <a:spLocks noChangeArrowheads="1"/>
          </p:cNvSpPr>
          <p:nvPr/>
        </p:nvSpPr>
        <p:spPr bwMode="auto">
          <a:xfrm>
            <a:off x="5715000" y="3962400"/>
            <a:ext cx="1142460" cy="584776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/>
                </a:solidFill>
                <a:latin typeface="Arial Black" charset="0"/>
              </a:rPr>
              <a:t>§5.1</a:t>
            </a:r>
          </a:p>
        </p:txBody>
      </p:sp>
    </p:spTree>
    <p:extLst>
      <p:ext uri="{BB962C8B-B14F-4D97-AF65-F5344CB8AC3E}">
        <p14:creationId xmlns:p14="http://schemas.microsoft.com/office/powerpoint/2010/main" val="366093727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#2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8085137"/>
            <a:ext cx="6858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30726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562100" y="5257802"/>
            <a:ext cx="3840114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 autoUpdateAnimBg="0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81000" y="1066801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5730875"/>
            <a:ext cx="6858000" cy="3016210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latin typeface="Arial Black"/>
              </a:rPr>
              <a:t>siempre se divide</a:t>
            </a:r>
            <a:br>
              <a:rPr lang="en-US" sz="2800">
                <a:latin typeface="Arial Black"/>
              </a:rPr>
            </a:br>
            <a:r>
              <a:rPr lang="en-US" sz="14200">
                <a:solidFill>
                  <a:srgbClr val="FF0000"/>
                </a:solidFill>
                <a:latin typeface="Arial Black"/>
              </a:rPr>
              <a:t>V—CV </a:t>
            </a:r>
            <a:r>
              <a:rPr lang="en-US" sz="4400">
                <a:latin typeface="Arial Black"/>
              </a:rPr>
              <a:t/>
            </a:r>
            <a:br>
              <a:rPr lang="en-US" sz="4400">
                <a:latin typeface="Arial Black"/>
              </a:rPr>
            </a:br>
            <a:r>
              <a:rPr lang="en-US" sz="2000">
                <a:latin typeface="Arial Black"/>
              </a:rPr>
              <a:t> </a:t>
            </a:r>
            <a:endParaRPr lang="en-US" sz="2800">
              <a:latin typeface="Arial Black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990601" y="1828802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362201" y="1828802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828800" y="1828802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1371600" y="182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2098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667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 rot="-1562098">
            <a:off x="1219200" y="3048000"/>
            <a:ext cx="2667000" cy="2362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 autoUpdateAnimBg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1000" y="347186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d</a:t>
            </a:r>
            <a:r>
              <a:rPr lang="en-US" sz="480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>
                <a:latin typeface="Arial Black"/>
              </a:rPr>
              <a:t>—mi—gos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85801" y="423386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195514" y="423386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662113" y="423386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1066800" y="42338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2057400" y="4157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59080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0" y="8191501"/>
            <a:ext cx="6858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0" y="1"/>
            <a:ext cx="6858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381000" y="1652589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>
                <a:latin typeface="Arial Black"/>
              </a:rPr>
              <a:t>dos amigos</a:t>
            </a:r>
            <a:endParaRPr lang="en-US" sz="720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420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491966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—ne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—te …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85801" y="568166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195514" y="568166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662113" y="568166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1066800" y="5681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0574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25146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8191501"/>
            <a:ext cx="6858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1"/>
            <a:ext cx="6858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2743201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  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n 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te …</a:t>
            </a:r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>
            <a:off x="1143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6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  <p:bldP spid="36867" grpId="0" build="p" autoUpdateAnimBg="0" advAuto="0"/>
      <p:bldP spid="36868" grpId="0" build="p" autoUpdateAnimBg="0" advAuto="0"/>
      <p:bldP spid="36869" grpId="0" build="p" autoUpdateAnimBg="0" advAuto="0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4919665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133601" y="5791202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567114" y="5791202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33713" y="5791202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2514600" y="571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34290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8862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7" name="Rectangle 9"/>
          <p:cNvSpPr>
            <a:spLocks noChangeArrowheads="1"/>
          </p:cNvSpPr>
          <p:nvPr/>
        </p:nvSpPr>
        <p:spPr bwMode="auto">
          <a:xfrm>
            <a:off x="0" y="8191501"/>
            <a:ext cx="6858000" cy="83099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0" y="1"/>
            <a:ext cx="6858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2743201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37900" name="AutoShape 12"/>
          <p:cNvSpPr>
            <a:spLocks noChangeArrowheads="1"/>
          </p:cNvSpPr>
          <p:nvPr/>
        </p:nvSpPr>
        <p:spPr bwMode="auto">
          <a:xfrm>
            <a:off x="2667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9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  <p:bldP spid="37891" grpId="0" build="p" autoUpdateAnimBg="0" advAuto="0"/>
      <p:bldP spid="37892" grpId="0" build="p" autoUpdateAnimBg="0" advAuto="0"/>
      <p:bldP spid="37893" grpId="0" build="p" autoUpdateAnimBg="0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8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2000" y="4343400"/>
            <a:ext cx="5491658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Frecuencia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19434"/>
            <a:ext cx="6858000" cy="2800767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1x </a:t>
            </a:r>
          </a:p>
          <a:p>
            <a:pPr algn="ctr"/>
            <a:r>
              <a:rPr lang="en-US" sz="8800" b="1"/>
              <a:t>por semana</a:t>
            </a:r>
          </a:p>
        </p:txBody>
      </p:sp>
    </p:spTree>
    <p:extLst>
      <p:ext uri="{BB962C8B-B14F-4D97-AF65-F5344CB8AC3E}">
        <p14:creationId xmlns:p14="http://schemas.microsoft.com/office/powerpoint/2010/main" val="2122301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1" y="0"/>
          <a:ext cx="6937375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3" name="Document" r:id="rId6" imgW="2630424" imgH="2831592" progId="Word.Document.8">
                  <p:embed/>
                </p:oleObj>
              </mc:Choice>
              <mc:Fallback>
                <p:oleObj name="Document" r:id="rId6" imgW="2630424" imgH="28315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6937375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0" y="1066800"/>
            <a:ext cx="21336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6" name="Rectangle 4"/>
          <p:cNvSpPr>
            <a:spLocks noChangeArrowheads="1"/>
          </p:cNvSpPr>
          <p:nvPr/>
        </p:nvSpPr>
        <p:spPr bwMode="auto">
          <a:xfrm>
            <a:off x="3657600" y="1066800"/>
            <a:ext cx="25908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7" name="Rectangle 5"/>
          <p:cNvSpPr>
            <a:spLocks noChangeArrowheads="1"/>
          </p:cNvSpPr>
          <p:nvPr/>
        </p:nvSpPr>
        <p:spPr bwMode="auto">
          <a:xfrm>
            <a:off x="3733800" y="914400"/>
            <a:ext cx="1752600" cy="990600"/>
          </a:xfrm>
          <a:prstGeom prst="rect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8" name="AutoShape 6"/>
          <p:cNvSpPr>
            <a:spLocks noChangeArrowheads="1"/>
          </p:cNvSpPr>
          <p:nvPr/>
        </p:nvSpPr>
        <p:spPr bwMode="auto">
          <a:xfrm rot="1461982">
            <a:off x="2006600" y="1441450"/>
            <a:ext cx="1981200" cy="5100639"/>
          </a:xfrm>
          <a:prstGeom prst="upArrow">
            <a:avLst>
              <a:gd name="adj1" fmla="val 50000"/>
              <a:gd name="adj2" fmla="val 64363"/>
            </a:avLst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19" name="AutoShape 7"/>
          <p:cNvSpPr>
            <a:spLocks noChangeArrowheads="1"/>
          </p:cNvSpPr>
          <p:nvPr/>
        </p:nvSpPr>
        <p:spPr bwMode="auto">
          <a:xfrm rot="20837878">
            <a:off x="609600" y="1655763"/>
            <a:ext cx="1981200" cy="6716712"/>
          </a:xfrm>
          <a:prstGeom prst="upArrow">
            <a:avLst>
              <a:gd name="adj1" fmla="val 50000"/>
              <a:gd name="adj2" fmla="val 84756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920" name="Rectangle 8"/>
          <p:cNvSpPr>
            <a:spLocks noChangeArrowheads="1"/>
          </p:cNvSpPr>
          <p:nvPr/>
        </p:nvSpPr>
        <p:spPr bwMode="auto">
          <a:xfrm>
            <a:off x="457201" y="7620000"/>
            <a:ext cx="5891213" cy="1077218"/>
          </a:xfrm>
          <a:prstGeom prst="rect">
            <a:avLst/>
          </a:prstGeom>
          <a:solidFill>
            <a:srgbClr val="E9FF0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solidFill>
                  <a:srgbClr val="ED181E"/>
                </a:solidFill>
                <a:latin typeface="Arial Black" charset="0"/>
              </a:rPr>
              <a:t>Observe que la sílaba cerrada "</a:t>
            </a:r>
            <a:r>
              <a:rPr lang="en-US" sz="3200">
                <a:solidFill>
                  <a:srgbClr val="0000FF"/>
                </a:solidFill>
                <a:latin typeface="Arial Black" charset="0"/>
              </a:rPr>
              <a:t>un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" se abrió.</a:t>
            </a:r>
          </a:p>
        </p:txBody>
      </p:sp>
    </p:spTree>
    <p:extLst>
      <p:ext uri="{BB962C8B-B14F-4D97-AF65-F5344CB8AC3E}">
        <p14:creationId xmlns:p14="http://schemas.microsoft.com/office/powerpoint/2010/main" val="422815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1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389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6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"/>
                                        <p:tgtEl>
                                          <p:spTgt spid="389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775"/>
                            </p:stCondLst>
                            <p:childTnLst>
                              <p:par>
                                <p:cTn id="2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38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775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5" grpId="0" animBg="1"/>
      <p:bldP spid="38916" grpId="0" animBg="1"/>
      <p:bldP spid="38917" grpId="0" animBg="1"/>
      <p:bldP spid="38918" grpId="0" animBg="1"/>
      <p:bldP spid="38919" grpId="0" animBg="1"/>
      <p:bldP spid="38920" grpId="0" build="p" autoUpdateAnimBg="0" advAuto="200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1" y="0"/>
          <a:ext cx="6937375" cy="746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7" name="Document" r:id="rId6" imgW="2630424" imgH="2831592" progId="Word.Document.8">
                  <p:embed/>
                </p:oleObj>
              </mc:Choice>
              <mc:Fallback>
                <p:oleObj name="Document" r:id="rId6" imgW="2630424" imgH="283159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" y="0"/>
                        <a:ext cx="6937375" cy="746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2286000"/>
            <a:ext cx="21336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3657600" y="2286000"/>
            <a:ext cx="2590800" cy="990600"/>
          </a:xfrm>
          <a:prstGeom prst="rect">
            <a:avLst/>
          </a:prstGeom>
          <a:noFill/>
          <a:ln w="76200">
            <a:solidFill>
              <a:srgbClr val="ED181E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810000" y="2133600"/>
            <a:ext cx="1752600" cy="990600"/>
          </a:xfrm>
          <a:prstGeom prst="rect">
            <a:avLst/>
          </a:prstGeom>
          <a:noFill/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457201" y="7620000"/>
            <a:ext cx="5891213" cy="1077218"/>
          </a:xfrm>
          <a:prstGeom prst="rect">
            <a:avLst/>
          </a:prstGeom>
          <a:solidFill>
            <a:srgbClr val="E9FF0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200">
                <a:solidFill>
                  <a:srgbClr val="ED181E"/>
                </a:solidFill>
                <a:latin typeface="Arial Black" charset="0"/>
              </a:rPr>
              <a:t>Observe que la sílaba cerrada "sin" se abrió.</a:t>
            </a:r>
          </a:p>
        </p:txBody>
      </p:sp>
    </p:spTree>
    <p:extLst>
      <p:ext uri="{BB962C8B-B14F-4D97-AF65-F5344CB8AC3E}">
        <p14:creationId xmlns:p14="http://schemas.microsoft.com/office/powerpoint/2010/main" val="2111830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39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399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41" grpId="0" animBg="1"/>
      <p:bldP spid="39942" grpId="0" build="p" autoUpdateAnimBg="0" advAuto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0" y="3505201"/>
            <a:ext cx="6858000" cy="646331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09600" y="4419601"/>
            <a:ext cx="57598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141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-171450" y="381002"/>
            <a:ext cx="6768274" cy="797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1.	</a:t>
            </a:r>
            <a:r>
              <a:rPr lang="es-ES_tradnl" sz="3200" b="1">
                <a:latin typeface="Palatino" charset="0"/>
              </a:rPr>
              <a:t>E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>
                <a:latin typeface="Palatino" charset="0"/>
              </a:rPr>
              <a:t>na lástima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2.	</a:t>
            </a:r>
            <a:r>
              <a:rPr lang="es-ES_tradnl" sz="3200" b="1">
                <a:latin typeface="Palatino" charset="0"/>
              </a:rPr>
              <a:t>¿Piensa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sí?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3.	</a:t>
            </a:r>
            <a:r>
              <a:rPr lang="es-ES_tradnl" sz="3200" b="1">
                <a:latin typeface="Palatino" charset="0"/>
              </a:rPr>
              <a:t>¡Ve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>
                <a:latin typeface="Palatino" charset="0"/>
              </a:rPr>
              <a:t> báñate!</a:t>
            </a:r>
          </a:p>
          <a:p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4.	</a:t>
            </a:r>
            <a:r>
              <a:rPr lang="es-ES_tradnl" sz="2800" b="1">
                <a:latin typeface="Palatino" charset="0"/>
              </a:rPr>
              <a:t>La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ins</a:t>
            </a:r>
            <a:r>
              <a:rPr lang="es-ES_tradnl" sz="2800" b="1">
                <a:latin typeface="Palatino" charset="0"/>
              </a:rPr>
              <a:t>truccione—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>
                <a:latin typeface="Palatino" charset="0"/>
              </a:rPr>
              <a:t>quí.</a:t>
            </a:r>
            <a:endParaRPr lang="es-ES_tradnl" sz="3200" b="1">
              <a:latin typeface="Palatino" charset="0"/>
            </a:endParaRP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5.	</a:t>
            </a:r>
            <a:r>
              <a:rPr lang="es-ES_tradnl" sz="2800" b="1">
                <a:latin typeface="Palatino" charset="0"/>
              </a:rPr>
              <a:t>Lo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>
                <a:latin typeface="Palatino" charset="0"/>
              </a:rPr>
              <a:t>migo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>
                <a:latin typeface="Palatino" charset="0"/>
              </a:rPr>
              <a:t>lo.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>
                <a:latin typeface="Palatino" charset="0"/>
              </a:rPr>
              <a:t>Su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buelos vive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>
                <a:latin typeface="Palatino" charset="0"/>
              </a:rPr>
              <a:t>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>
                <a:latin typeface="Palatino" charset="0"/>
              </a:rPr>
              <a:t>llí.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>
                <a:latin typeface="Palatino" charset="0"/>
              </a:rPr>
              <a:t>¡Hablemo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>
                <a:latin typeface="Palatino" charset="0"/>
              </a:rPr>
              <a:t>pañol!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>
                <a:latin typeface="Palatino" charset="0"/>
              </a:rPr>
              <a:t>¿Quié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e</a:t>
            </a:r>
            <a:r>
              <a:rPr lang="es-ES_tradnl" sz="3200" b="1">
                <a:latin typeface="Palatino" charset="0"/>
              </a:rPr>
              <a:t>—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s él</a:t>
            </a:r>
            <a:r>
              <a:rPr lang="es-ES_tradnl" sz="3200" b="1">
                <a:latin typeface="Palatino" charset="0"/>
              </a:rPr>
              <a:t>?</a:t>
            </a:r>
          </a:p>
          <a:p>
            <a:pPr marL="228600" lvl="2"/>
            <a:endParaRPr lang="es-ES_tradnl" sz="3200" b="1">
              <a:latin typeface="Palatino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143000" y="457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2286000" y="13716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447800" y="2362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129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38862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10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10668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28956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4343400" y="4343400"/>
            <a:ext cx="1600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1295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4343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2743200" y="6248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19050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31242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autoUpdateAnimBg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0" y="3505201"/>
            <a:ext cx="6858000" cy="646331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09600" y="4419601"/>
            <a:ext cx="57598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914401" y="6400801"/>
            <a:ext cx="50831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accent1"/>
                </a:solidFill>
                <a:latin typeface="Arial Black" charset="0"/>
              </a:rPr>
              <a:t>You'll need paper + pencil</a:t>
            </a:r>
          </a:p>
        </p:txBody>
      </p:sp>
    </p:spTree>
    <p:extLst>
      <p:ext uri="{BB962C8B-B14F-4D97-AF65-F5344CB8AC3E}">
        <p14:creationId xmlns:p14="http://schemas.microsoft.com/office/powerpoint/2010/main" val="1182623720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"/>
            <a:ext cx="6858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9" y="8686801"/>
            <a:ext cx="1358064" cy="46166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27038" y="1025525"/>
            <a:ext cx="6049962" cy="701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>
                <a:latin typeface="Arial Black" charset="0"/>
              </a:rPr>
              <a:t>En el capítulo anterior hemos visto lo esencial de la estructura silábica del grupo fónico, y hemos descrito la formación de diptongos en el interior de palabras. </a:t>
            </a:r>
          </a:p>
          <a:p>
            <a:r>
              <a:rPr lang="en-US" sz="2800">
                <a:latin typeface="Arial Black" charset="0"/>
              </a:rPr>
              <a:t>	Ahora es el momento adecuado para introducir una noción nueva que es de gran importancia para la correcta articulación de palabras en la cadena hablada y que, como veremos más  adelante, afecta directamente a la formación de diptongos entre palabras. </a:t>
            </a:r>
          </a:p>
        </p:txBody>
      </p:sp>
    </p:spTree>
    <p:extLst>
      <p:ext uri="{BB962C8B-B14F-4D97-AF65-F5344CB8AC3E}">
        <p14:creationId xmlns:p14="http://schemas.microsoft.com/office/powerpoint/2010/main" val="363638043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"/>
            <a:ext cx="203200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304800" y="914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2" name="Rectangle 4"/>
          <p:cNvSpPr>
            <a:spLocks noChangeArrowheads="1"/>
          </p:cNvSpPr>
          <p:nvPr/>
        </p:nvSpPr>
        <p:spPr bwMode="auto">
          <a:xfrm>
            <a:off x="4343400" y="9906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3" name="Rectangle 5"/>
          <p:cNvSpPr>
            <a:spLocks noChangeArrowheads="1"/>
          </p:cNvSpPr>
          <p:nvPr/>
        </p:nvSpPr>
        <p:spPr bwMode="auto">
          <a:xfrm>
            <a:off x="4572000" y="2895600"/>
            <a:ext cx="19050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4" name="Rectangle 6"/>
          <p:cNvSpPr>
            <a:spLocks noChangeArrowheads="1"/>
          </p:cNvSpPr>
          <p:nvPr/>
        </p:nvSpPr>
        <p:spPr bwMode="auto">
          <a:xfrm>
            <a:off x="2514600" y="3962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5" name="Rectangle 7"/>
          <p:cNvSpPr>
            <a:spLocks noChangeArrowheads="1"/>
          </p:cNvSpPr>
          <p:nvPr/>
        </p:nvSpPr>
        <p:spPr bwMode="auto">
          <a:xfrm>
            <a:off x="4800600" y="4343400"/>
            <a:ext cx="914400" cy="7620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6" name="Rectangle 8"/>
          <p:cNvSpPr>
            <a:spLocks noChangeArrowheads="1"/>
          </p:cNvSpPr>
          <p:nvPr/>
        </p:nvSpPr>
        <p:spPr bwMode="auto">
          <a:xfrm>
            <a:off x="5486400" y="49530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7" name="Rectangle 9"/>
          <p:cNvSpPr>
            <a:spLocks noChangeArrowheads="1"/>
          </p:cNvSpPr>
          <p:nvPr/>
        </p:nvSpPr>
        <p:spPr bwMode="auto">
          <a:xfrm>
            <a:off x="4800600" y="60198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8" name="Rectangle 10"/>
          <p:cNvSpPr>
            <a:spLocks noChangeArrowheads="1"/>
          </p:cNvSpPr>
          <p:nvPr/>
        </p:nvSpPr>
        <p:spPr bwMode="auto">
          <a:xfrm>
            <a:off x="4572000" y="80772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19" name="Rectangle 11"/>
          <p:cNvSpPr>
            <a:spLocks noChangeArrowheads="1"/>
          </p:cNvSpPr>
          <p:nvPr/>
        </p:nvSpPr>
        <p:spPr bwMode="auto">
          <a:xfrm>
            <a:off x="2667000" y="6934200"/>
            <a:ext cx="914400" cy="609600"/>
          </a:xfrm>
          <a:prstGeom prst="rect">
            <a:avLst/>
          </a:prstGeom>
          <a:solidFill>
            <a:srgbClr val="E9FF0C"/>
          </a:solidFill>
          <a:ln w="762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020" name="Rectangle 12"/>
          <p:cNvSpPr>
            <a:spLocks noChangeArrowheads="1"/>
          </p:cNvSpPr>
          <p:nvPr/>
        </p:nvSpPr>
        <p:spPr bwMode="auto">
          <a:xfrm>
            <a:off x="427038" y="1025525"/>
            <a:ext cx="6049962" cy="7017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800">
                <a:latin typeface="Arial Black" charset="0"/>
              </a:rPr>
              <a:t>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el capítulo anterio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r</a:t>
            </a:r>
            <a:r>
              <a:rPr lang="en-US" sz="2800">
                <a:latin typeface="Arial Black" charset="0"/>
              </a:rPr>
              <a:t> hemos visto lo esencial de la estructura silábica del grupo fónico, y hemos descrito la formación de diptongo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l</a:t>
            </a:r>
            <a:r>
              <a:rPr lang="en-US" sz="2800">
                <a:latin typeface="Arial Black" charset="0"/>
              </a:rPr>
              <a:t> interior de palabras. </a:t>
            </a:r>
          </a:p>
          <a:p>
            <a:r>
              <a:rPr lang="en-US" sz="2800">
                <a:latin typeface="Arial Black" charset="0"/>
              </a:rPr>
              <a:t>	Ahora e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el momento adecuado para introduci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r</a:t>
            </a:r>
            <a:r>
              <a:rPr lang="en-US" sz="2800">
                <a:latin typeface="Arial Black" charset="0"/>
              </a:rPr>
              <a:t> una noción nueva que es de gra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n</a:t>
            </a:r>
            <a:r>
              <a:rPr lang="en-US" sz="2800">
                <a:latin typeface="Arial Black" charset="0"/>
              </a:rPr>
              <a:t> importancia para la correcta articulación de palabra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en la cadena hablada y que, como veremos má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 </a:t>
            </a:r>
            <a:r>
              <a:rPr lang="en-US" sz="2800">
                <a:latin typeface="Arial Black" charset="0"/>
              </a:rPr>
              <a:t> adelante, afecta directamente a la formación de diptongo</a:t>
            </a:r>
            <a:r>
              <a:rPr lang="en-US" sz="2800">
                <a:solidFill>
                  <a:srgbClr val="ED181E"/>
                </a:solidFill>
                <a:latin typeface="Arial Black" charset="0"/>
              </a:rPr>
              <a:t>s</a:t>
            </a:r>
            <a:r>
              <a:rPr lang="en-US" sz="2800">
                <a:latin typeface="Arial Black" charset="0"/>
              </a:rPr>
              <a:t> entre palabras. </a:t>
            </a:r>
          </a:p>
        </p:txBody>
      </p:sp>
      <p:sp>
        <p:nvSpPr>
          <p:cNvPr id="43021" name="Rectangle 13"/>
          <p:cNvSpPr>
            <a:spLocks noChangeArrowheads="1"/>
          </p:cNvSpPr>
          <p:nvPr/>
        </p:nvSpPr>
        <p:spPr bwMode="auto">
          <a:xfrm>
            <a:off x="533401" y="533401"/>
            <a:ext cx="389951" cy="46166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</a:t>
            </a:r>
          </a:p>
        </p:txBody>
      </p:sp>
      <p:sp>
        <p:nvSpPr>
          <p:cNvPr id="43022" name="Rectangle 14"/>
          <p:cNvSpPr>
            <a:spLocks noChangeArrowheads="1"/>
          </p:cNvSpPr>
          <p:nvPr/>
        </p:nvSpPr>
        <p:spPr bwMode="auto">
          <a:xfrm>
            <a:off x="4800601" y="609601"/>
            <a:ext cx="389951" cy="46166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2</a:t>
            </a:r>
          </a:p>
        </p:txBody>
      </p:sp>
      <p:sp>
        <p:nvSpPr>
          <p:cNvPr id="43023" name="Rectangle 15"/>
          <p:cNvSpPr>
            <a:spLocks noChangeArrowheads="1"/>
          </p:cNvSpPr>
          <p:nvPr/>
        </p:nvSpPr>
        <p:spPr bwMode="auto">
          <a:xfrm>
            <a:off x="5181600" y="2514601"/>
            <a:ext cx="1219200" cy="46166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>
                <a:latin typeface="Arial Black" charset="0"/>
              </a:rPr>
              <a:t>3, 4, 5</a:t>
            </a:r>
          </a:p>
        </p:txBody>
      </p:sp>
      <p:sp>
        <p:nvSpPr>
          <p:cNvPr id="43024" name="Rectangle 16"/>
          <p:cNvSpPr>
            <a:spLocks noChangeArrowheads="1"/>
          </p:cNvSpPr>
          <p:nvPr/>
        </p:nvSpPr>
        <p:spPr bwMode="auto">
          <a:xfrm>
            <a:off x="2819401" y="3581401"/>
            <a:ext cx="389951" cy="46166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6</a:t>
            </a:r>
          </a:p>
        </p:txBody>
      </p:sp>
      <p:sp>
        <p:nvSpPr>
          <p:cNvPr id="43025" name="Rectangle 17"/>
          <p:cNvSpPr>
            <a:spLocks noChangeArrowheads="1"/>
          </p:cNvSpPr>
          <p:nvPr/>
        </p:nvSpPr>
        <p:spPr bwMode="auto">
          <a:xfrm>
            <a:off x="5029201" y="4038601"/>
            <a:ext cx="389951" cy="46166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7</a:t>
            </a:r>
          </a:p>
        </p:txBody>
      </p:sp>
      <p:sp>
        <p:nvSpPr>
          <p:cNvPr id="43026" name="Rectangle 18"/>
          <p:cNvSpPr>
            <a:spLocks noChangeArrowheads="1"/>
          </p:cNvSpPr>
          <p:nvPr/>
        </p:nvSpPr>
        <p:spPr bwMode="auto">
          <a:xfrm>
            <a:off x="5943601" y="4648201"/>
            <a:ext cx="389951" cy="46166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8</a:t>
            </a:r>
          </a:p>
        </p:txBody>
      </p:sp>
      <p:sp>
        <p:nvSpPr>
          <p:cNvPr id="43027" name="Rectangle 19"/>
          <p:cNvSpPr>
            <a:spLocks noChangeArrowheads="1"/>
          </p:cNvSpPr>
          <p:nvPr/>
        </p:nvSpPr>
        <p:spPr bwMode="auto">
          <a:xfrm>
            <a:off x="5105401" y="5638801"/>
            <a:ext cx="389951" cy="46166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9</a:t>
            </a:r>
          </a:p>
        </p:txBody>
      </p:sp>
      <p:sp>
        <p:nvSpPr>
          <p:cNvPr id="43028" name="Rectangle 20"/>
          <p:cNvSpPr>
            <a:spLocks noChangeArrowheads="1"/>
          </p:cNvSpPr>
          <p:nvPr/>
        </p:nvSpPr>
        <p:spPr bwMode="auto">
          <a:xfrm>
            <a:off x="4953001" y="7696201"/>
            <a:ext cx="595235" cy="46166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11</a:t>
            </a:r>
          </a:p>
        </p:txBody>
      </p:sp>
      <p:sp>
        <p:nvSpPr>
          <p:cNvPr id="43029" name="Rectangle 21"/>
          <p:cNvSpPr>
            <a:spLocks noChangeArrowheads="1"/>
          </p:cNvSpPr>
          <p:nvPr/>
        </p:nvSpPr>
        <p:spPr bwMode="auto">
          <a:xfrm>
            <a:off x="2971801" y="6553201"/>
            <a:ext cx="595235" cy="461665"/>
          </a:xfrm>
          <a:prstGeom prst="rect">
            <a:avLst/>
          </a:prstGeom>
          <a:solidFill>
            <a:srgbClr val="66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32564752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2971801" y="3810002"/>
            <a:ext cx="845905" cy="5847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FIN</a:t>
            </a:r>
          </a:p>
        </p:txBody>
      </p:sp>
    </p:spTree>
    <p:extLst>
      <p:ext uri="{BB962C8B-B14F-4D97-AF65-F5344CB8AC3E}">
        <p14:creationId xmlns:p14="http://schemas.microsoft.com/office/powerpoint/2010/main" val="144813884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2"/>
          <p:cNvSpPr txBox="1">
            <a:spLocks noChangeArrowheads="1"/>
          </p:cNvSpPr>
          <p:nvPr/>
        </p:nvSpPr>
        <p:spPr bwMode="auto">
          <a:xfrm>
            <a:off x="0" y="1"/>
            <a:ext cx="6858000" cy="4893647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endParaRPr lang="en-US">
              <a:solidFill>
                <a:schemeClr val="bg1"/>
              </a:solidFill>
              <a:latin typeface="Arial Black" charset="0"/>
            </a:endParaRP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El grupo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fónico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sp>
        <p:nvSpPr>
          <p:cNvPr id="31747" name="Rectangle 3"/>
          <p:cNvSpPr>
            <a:spLocks noChangeArrowheads="1"/>
          </p:cNvSpPr>
          <p:nvPr/>
        </p:nvSpPr>
        <p:spPr bwMode="auto">
          <a:xfrm>
            <a:off x="1905000" y="5410200"/>
            <a:ext cx="1142460" cy="584776"/>
          </a:xfrm>
          <a:prstGeom prst="rect">
            <a:avLst/>
          </a:prstGeom>
          <a:solidFill>
            <a:srgbClr val="ED181E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accent1"/>
                </a:solidFill>
                <a:latin typeface="Arial Black" charset="0"/>
              </a:rPr>
              <a:t>§6.3</a:t>
            </a:r>
          </a:p>
        </p:txBody>
      </p:sp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416407" y="6629401"/>
            <a:ext cx="6115677" cy="1200329"/>
          </a:xfrm>
          <a:prstGeom prst="rect">
            <a:avLst/>
          </a:prstGeom>
          <a:solidFill>
            <a:srgbClr val="E9FF0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¡Estudie esta sección 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por su propia cuenta</a:t>
            </a:r>
            <a:r>
              <a:rPr lang="en-US" sz="3200">
                <a:latin typeface="Arial Black" charset="0"/>
              </a:rPr>
              <a:t>!</a:t>
            </a:r>
          </a:p>
        </p:txBody>
      </p:sp>
      <p:sp>
        <p:nvSpPr>
          <p:cNvPr id="31749" name="Rectangle 5"/>
          <p:cNvSpPr>
            <a:spLocks noChangeArrowheads="1"/>
          </p:cNvSpPr>
          <p:nvPr/>
        </p:nvSpPr>
        <p:spPr bwMode="auto">
          <a:xfrm>
            <a:off x="3962401" y="5486401"/>
            <a:ext cx="1396186" cy="400110"/>
          </a:xfrm>
          <a:prstGeom prst="rect">
            <a:avLst/>
          </a:prstGeom>
          <a:solidFill>
            <a:srgbClr val="E9FF0C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Arial Black" charset="0"/>
              </a:rPr>
              <a:t>Pág. 133</a:t>
            </a:r>
          </a:p>
        </p:txBody>
      </p:sp>
    </p:spTree>
    <p:extLst>
      <p:ext uri="{BB962C8B-B14F-4D97-AF65-F5344CB8AC3E}">
        <p14:creationId xmlns:p14="http://schemas.microsoft.com/office/powerpoint/2010/main" val="1491276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1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animBg="1" autoUpdateAnimBg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3048000"/>
            <a:ext cx="7001661" cy="4580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1. 	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a a</a:t>
            </a:r>
            <a:r>
              <a:rPr lang="es-ES" sz="2800">
                <a:latin typeface="Arial Black" charset="0"/>
              </a:rPr>
              <a:t>mistad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2. 	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he</a:t>
            </a:r>
            <a:r>
              <a:rPr lang="es-ES" sz="2800">
                <a:latin typeface="Arial Black" charset="0"/>
              </a:rPr>
              <a:t> leíd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e</a:t>
            </a:r>
            <a:r>
              <a:rPr lang="es-ES" sz="2800">
                <a:latin typeface="Arial Black" charset="0"/>
              </a:rPr>
              <a:t>l cuento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3. 	otr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o</a:t>
            </a:r>
            <a:r>
              <a:rPr lang="es-ES" sz="2800">
                <a:latin typeface="Arial Black" charset="0"/>
              </a:rPr>
              <a:t>toño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4. 	m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e</a:t>
            </a:r>
            <a:r>
              <a:rPr lang="es-ES" sz="2800">
                <a:latin typeface="Arial Black" charset="0"/>
              </a:rPr>
              <a:t>speras		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5. 	hasta que no l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ha</a:t>
            </a:r>
            <a:r>
              <a:rPr lang="es-ES" sz="2800">
                <a:latin typeface="Arial Black" charset="0"/>
              </a:rPr>
              <a:t>bí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a ha</a:t>
            </a:r>
            <a:r>
              <a:rPr lang="es-ES" sz="2800">
                <a:latin typeface="Arial Black" charset="0"/>
              </a:rPr>
              <a:t>blado</a:t>
            </a:r>
            <a:endParaRPr lang="en-US" sz="2800">
              <a:latin typeface="Arial Black" charset="0"/>
            </a:endParaRPr>
          </a:p>
          <a:p>
            <a:pPr>
              <a:lnSpc>
                <a:spcPct val="150000"/>
              </a:lnSpc>
            </a:pPr>
            <a:r>
              <a:rPr lang="es-ES" sz="2800">
                <a:latin typeface="Arial Black" charset="0"/>
              </a:rPr>
              <a:t>6. 	es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e he</a:t>
            </a:r>
            <a:r>
              <a:rPr lang="es-ES" sz="2800">
                <a:latin typeface="Arial Black" charset="0"/>
              </a:rPr>
              <a:t>rmos</a:t>
            </a:r>
            <a:r>
              <a:rPr lang="es-ES" sz="2800" u="sng">
                <a:solidFill>
                  <a:srgbClr val="ED181E"/>
                </a:solidFill>
                <a:latin typeface="Arial Black" charset="0"/>
              </a:rPr>
              <a:t>o o</a:t>
            </a:r>
            <a:r>
              <a:rPr lang="es-ES" sz="2800">
                <a:latin typeface="Arial Black" charset="0"/>
              </a:rPr>
              <a:t>so	</a:t>
            </a:r>
            <a:endParaRPr lang="en-US" sz="2800">
              <a:latin typeface="Arial Black" charset="0"/>
            </a:endParaRPr>
          </a:p>
        </p:txBody>
      </p:sp>
      <p:graphicFrame>
        <p:nvGraphicFramePr>
          <p:cNvPr id="32771" name="Object 3"/>
          <p:cNvGraphicFramePr>
            <a:graphicFrameLocks noChangeAspect="1"/>
          </p:cNvGraphicFramePr>
          <p:nvPr/>
        </p:nvGraphicFramePr>
        <p:xfrm>
          <a:off x="0" y="838201"/>
          <a:ext cx="7467600" cy="12144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9" name="Document" r:id="rId4" imgW="5486400" imgH="893064" progId="Word.Document.8">
                  <p:embed/>
                </p:oleObj>
              </mc:Choice>
              <mc:Fallback>
                <p:oleObj name="Document" r:id="rId4" imgW="5486400" imgH="893064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38201"/>
                        <a:ext cx="7467600" cy="1214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1" y="2209801"/>
            <a:ext cx="4130007" cy="461665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 charset="0"/>
              </a:rPr>
              <a:t>¡Artícule (con sinalefa)!</a:t>
            </a:r>
          </a:p>
        </p:txBody>
      </p:sp>
    </p:spTree>
    <p:extLst>
      <p:ext uri="{BB962C8B-B14F-4D97-AF65-F5344CB8AC3E}">
        <p14:creationId xmlns:p14="http://schemas.microsoft.com/office/powerpoint/2010/main" val="617669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1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50739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2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1" y="6934202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1118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2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495800" y="8610601"/>
            <a:ext cx="13911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Joseph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170648" y="8617805"/>
            <a:ext cx="1191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Armin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7898525"/>
            <a:ext cx="1981200" cy="12282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14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676402"/>
            <a:ext cx="4378422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5:45 MBH 303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6740604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245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1" y="7334251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838201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894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3200" y="4000501"/>
            <a:ext cx="12141200" cy="9105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31160" y="4343402"/>
            <a:ext cx="2826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Joseph</a:t>
            </a:r>
            <a:br>
              <a:rPr lang="en-US" sz="4400">
                <a:latin typeface="Arial Black"/>
                <a:cs typeface="Arial Black"/>
              </a:rPr>
            </a:br>
            <a:r>
              <a:rPr lang="en-US" sz="3600">
                <a:latin typeface="Arial Black"/>
                <a:cs typeface="Arial Black"/>
              </a:rPr>
              <a:t>("bilingüe"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1" y="2514600"/>
            <a:ext cx="59683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Su profe hoy</a:t>
            </a:r>
          </a:p>
        </p:txBody>
      </p:sp>
    </p:spTree>
    <p:extLst>
      <p:ext uri="{BB962C8B-B14F-4D97-AF65-F5344CB8AC3E}">
        <p14:creationId xmlns:p14="http://schemas.microsoft.com/office/powerpoint/2010/main" val="37396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2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036004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48975860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1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4156263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1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6629401"/>
            <a:ext cx="6858000" cy="25545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 smtClean="0">
                <a:solidFill>
                  <a:srgbClr val="FFFFFF"/>
                </a:solidFill>
              </a:rPr>
              <a:t>REPASO</a:t>
            </a:r>
          </a:p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</a:rPr>
              <a:t>schwa + /ptk/</a:t>
            </a:r>
            <a:endParaRPr lang="en-US" sz="8000" dirty="0">
              <a:solidFill>
                <a:srgbClr val="FFF815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1" y="5334002"/>
            <a:ext cx="56938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1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1" y="4191000"/>
            <a:ext cx="92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460962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1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1" y="6019802"/>
            <a:ext cx="56938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2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1" y="4191000"/>
            <a:ext cx="92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7950801"/>
            <a:ext cx="6858000" cy="12003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rgbClr val="FFFFFF"/>
                </a:solidFill>
                <a:cs typeface="+mn-cs"/>
              </a:rPr>
              <a:t>Encadenamiento</a:t>
            </a:r>
            <a:endParaRPr lang="en-US" sz="7200" dirty="0">
              <a:solidFill>
                <a:srgbClr val="FFF815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8676" y="5791201"/>
            <a:ext cx="2698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4272481606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#4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8085137"/>
            <a:ext cx="6858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1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62100" y="5257802"/>
            <a:ext cx="3840114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87261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293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1" y="4724400"/>
            <a:ext cx="133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194" y="5314891"/>
            <a:ext cx="2248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295" y="7391400"/>
            <a:ext cx="67771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7211" y="6172200"/>
            <a:ext cx="396819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91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32868" y="7315201"/>
            <a:ext cx="4981202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1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63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7" y="304802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10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71449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 bwMode="auto">
          <a:xfrm>
            <a:off x="0" y="2286000"/>
            <a:ext cx="6858000" cy="68580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6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Chicas</a:t>
            </a:r>
            <a:endParaRPr kumimoji="0" lang="en-US" sz="4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400" b="1"/>
              <a:t>¡presten atención especial!</a:t>
            </a:r>
            <a:endParaRPr kumimoji="0" lang="en-US" sz="4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8467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ix-pack-solutions-a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1" y="1219200"/>
            <a:ext cx="4714319" cy="4038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5791201"/>
            <a:ext cx="5370380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/>
              <a:t>Musculatur</a:t>
            </a:r>
            <a:r>
              <a:rPr lang="en-US" sz="8000" b="1">
                <a:solidFill>
                  <a:srgbClr val="FF0000"/>
                </a:solidFill>
              </a:rPr>
              <a:t>a</a:t>
            </a:r>
          </a:p>
          <a:p>
            <a:pPr algn="ctr"/>
            <a:r>
              <a:rPr lang="en-US" sz="8000"/>
              <a:t>bonit</a:t>
            </a:r>
            <a:r>
              <a:rPr lang="en-US" sz="8000" b="1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358096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2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1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773337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00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1" y="2590801"/>
            <a:ext cx="2652713" cy="5339923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6"/>
            <a:ext cx="2667000" cy="5339923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5334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772846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1" y="2133601"/>
            <a:ext cx="2652713" cy="56630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1"/>
            <a:ext cx="2590800" cy="5663089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722287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5570756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896294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85800"/>
            <a:ext cx="64770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¿Por que?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1" y="3733802"/>
            <a:ext cx="510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rial Black"/>
                <a:cs typeface="Arial Black"/>
              </a:rPr>
              <a:t>estudiar la fonética</a:t>
            </a:r>
            <a:endParaRPr lang="en-US" sz="3600"/>
          </a:p>
        </p:txBody>
      </p:sp>
      <p:sp>
        <p:nvSpPr>
          <p:cNvPr id="3" name="Right Arrow 2"/>
          <p:cNvSpPr/>
          <p:nvPr/>
        </p:nvSpPr>
        <p:spPr bwMode="auto">
          <a:xfrm>
            <a:off x="2286000" y="7086600"/>
            <a:ext cx="2438400" cy="1447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250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px-HH_Polizeihauptmeister_M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28" y="-11904"/>
            <a:ext cx="6893528" cy="9197291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6097012"/>
            <a:ext cx="6858000" cy="3046988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9600">
                <a:solidFill>
                  <a:srgbClr val="000000"/>
                </a:solidFill>
                <a:latin typeface="Arial Black"/>
              </a:rPr>
              <a:t> un pol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9600">
                <a:solidFill>
                  <a:srgbClr val="000000"/>
                </a:solidFill>
                <a:latin typeface="Arial Black"/>
              </a:rPr>
              <a:t>cíííí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</p:spTree>
    <p:extLst>
      <p:ext uri="{BB962C8B-B14F-4D97-AF65-F5344CB8AC3E}">
        <p14:creationId xmlns:p14="http://schemas.microsoft.com/office/powerpoint/2010/main" val="416079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804349"/>
            <a:ext cx="6858000" cy="4339650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 la</a:t>
            </a:r>
          </a:p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13800">
                <a:solidFill>
                  <a:srgbClr val="000000"/>
                </a:solidFill>
                <a:latin typeface="Arial Black"/>
              </a:rPr>
              <a:t>cí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pic>
        <p:nvPicPr>
          <p:cNvPr id="4" name="Picture 3" descr="Police-CopB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86"/>
            <a:ext cx="6858000" cy="46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12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2"/>
            <a:ext cx="6858000" cy="1200328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1"/>
            <a:ext cx="5181600" cy="344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1"/>
            <a:ext cx="2713038" cy="1077218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254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0464" y="4114801"/>
            <a:ext cx="66813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>
                <a:latin typeface="Arial Black" charset="0"/>
              </a:rPr>
              <a:t>universidad</a:t>
            </a:r>
            <a:endParaRPr lang="en-US" sz="8000"/>
          </a:p>
        </p:txBody>
      </p:sp>
    </p:spTree>
    <p:extLst>
      <p:ext uri="{BB962C8B-B14F-4D97-AF65-F5344CB8AC3E}">
        <p14:creationId xmlns:p14="http://schemas.microsoft.com/office/powerpoint/2010/main" val="3436939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1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404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984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33136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1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1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1" y="7912674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1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251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1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1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1" y="7912674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1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73786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1" y="5105401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1" y="6477001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4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1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3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337926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85800"/>
            <a:ext cx="64770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¿Por que?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1" y="2133602"/>
            <a:ext cx="510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rial Black"/>
                <a:cs typeface="Arial Black"/>
              </a:rPr>
              <a:t>estudiar la fonética</a:t>
            </a:r>
            <a:endParaRPr lang="en-US" sz="3600"/>
          </a:p>
        </p:txBody>
      </p:sp>
      <p:pic>
        <p:nvPicPr>
          <p:cNvPr id="4" name="Why study FONETIICA copy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3733800"/>
            <a:ext cx="6807200" cy="5105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00201" y="7848601"/>
            <a:ext cx="4005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B3B3B3"/>
                </a:solidFill>
              </a:rPr>
              <a:t>run cursor over bottom of page</a:t>
            </a:r>
          </a:p>
        </p:txBody>
      </p:sp>
    </p:spTree>
    <p:extLst>
      <p:ext uri="{BB962C8B-B14F-4D97-AF65-F5344CB8AC3E}">
        <p14:creationId xmlns:p14="http://schemas.microsoft.com/office/powerpoint/2010/main" val="194204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1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1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885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2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9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295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1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6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332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2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6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49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421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9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365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558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51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7"/>
            <a:ext cx="6629400" cy="6325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894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295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56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59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2"/>
            <a:ext cx="5242040" cy="28007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Material </a:t>
            </a:r>
          </a:p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NUEVO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7621" y="8649813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65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2"/>
            <a:ext cx="6858000" cy="9094799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#3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0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870236" y="7239001"/>
            <a:ext cx="5350894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37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4768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5029202"/>
            <a:ext cx="4630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1" y="6705600"/>
            <a:ext cx="40703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producir </a:t>
            </a:r>
          </a:p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/rrrrr/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6670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35052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421099" y="3273992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3116542" y="3332459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0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1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9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1" y="7086602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Black"/>
                <a:cs typeface="Arial Black"/>
              </a:rPr>
              <a:t>Boca de un gato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1" y="533400"/>
            <a:ext cx="59683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/rrrrrrrrrrrrr/</a:t>
            </a:r>
          </a:p>
        </p:txBody>
      </p:sp>
    </p:spTree>
    <p:extLst>
      <p:ext uri="{BB962C8B-B14F-4D97-AF65-F5344CB8AC3E}">
        <p14:creationId xmlns:p14="http://schemas.microsoft.com/office/powerpoint/2010/main" val="1415444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 bwMode="auto">
          <a:xfrm>
            <a:off x="0" y="2209800"/>
            <a:ext cx="6400800" cy="464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/>
                <a:ea typeface="ＭＳ Ｐゴシック" charset="0"/>
                <a:cs typeface="Arial Black"/>
              </a:rPr>
              <a:t>¡Practique!</a:t>
            </a:r>
          </a:p>
        </p:txBody>
      </p:sp>
    </p:spTree>
    <p:extLst>
      <p:ext uri="{BB962C8B-B14F-4D97-AF65-F5344CB8AC3E}">
        <p14:creationId xmlns:p14="http://schemas.microsoft.com/office/powerpoint/2010/main" val="1711799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1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43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14400" y="10668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2940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88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47144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1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6629400"/>
            <a:ext cx="32766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600">
                <a:solidFill>
                  <a:schemeClr val="bg1"/>
                </a:solidFill>
              </a:rPr>
              <a:t>/rrrrrrrrr/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09600" y="1066800"/>
            <a:ext cx="2514600" cy="7543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810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6629400"/>
            <a:ext cx="9906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</p:spTree>
    <p:extLst>
      <p:ext uri="{BB962C8B-B14F-4D97-AF65-F5344CB8AC3E}">
        <p14:creationId xmlns:p14="http://schemas.microsoft.com/office/powerpoint/2010/main" val="339899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1" y="457201"/>
            <a:ext cx="5335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amón,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está muy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9189"/>
            <a:ext cx="6858000" cy="419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340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utiful-girl-driver-13840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008" y="4724401"/>
            <a:ext cx="5335193" cy="4524315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ita,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 muy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ápido.</a:t>
            </a:r>
          </a:p>
        </p:txBody>
      </p:sp>
    </p:spTree>
    <p:extLst>
      <p:ext uri="{BB962C8B-B14F-4D97-AF65-F5344CB8AC3E}">
        <p14:creationId xmlns:p14="http://schemas.microsoft.com/office/powerpoint/2010/main" val="122215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3442449A1o4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60" y="1"/>
            <a:ext cx="6881160" cy="952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008" y="4724402"/>
            <a:ext cx="5335193" cy="5632311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osa es una chic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 muy 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omántic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4572000" y="2362200"/>
            <a:ext cx="2286000" cy="2819400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¡Ojo!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5400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7" y="304802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6477000"/>
            <a:ext cx="6172200" cy="2514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Arial Black"/>
              <a:cs typeface="Arial Black"/>
            </a:endParaRPr>
          </a:p>
          <a:p>
            <a:r>
              <a:rPr lang="en-US" sz="4400">
                <a:latin typeface="Arial Black"/>
                <a:cs typeface="Arial Black"/>
              </a:rPr>
              <a:t>Un primer "test"</a:t>
            </a:r>
            <a:endParaRPr kumimoji="0" 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84957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81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1018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9600">
                <a:solidFill>
                  <a:schemeClr val="accent1"/>
                </a:solidFill>
                <a:latin typeface="Arial Black"/>
              </a:rPr>
              <a:t>REGLAS</a:t>
            </a:r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96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400">
                <a:solidFill>
                  <a:srgbClr val="11C8FF"/>
                </a:solidFill>
                <a:latin typeface="Arial Black"/>
              </a:rPr>
            </a:br>
            <a:endParaRPr lang="en-US" sz="5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870236" y="7239001"/>
            <a:ext cx="5350894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1" y="30480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361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8" y="373380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1400" y="5638801"/>
            <a:ext cx="206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básicas</a:t>
            </a:r>
          </a:p>
        </p:txBody>
      </p:sp>
    </p:spTree>
    <p:extLst>
      <p:ext uri="{BB962C8B-B14F-4D97-AF65-F5344CB8AC3E}">
        <p14:creationId xmlns:p14="http://schemas.microsoft.com/office/powerpoint/2010/main" val="1644331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286" y="26670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1a.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palabra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1676402"/>
            <a:ext cx="635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Importará la </a:t>
            </a:r>
            <a:r>
              <a:rPr lang="en-US" sz="3600" b="1" u="sng"/>
              <a:t>posición</a:t>
            </a:r>
            <a:r>
              <a:rPr lang="en-US" sz="3600" b="1"/>
              <a:t> de la "r"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41" y="5906869"/>
            <a:ext cx="5925206" cy="9233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2. </a:t>
            </a:r>
            <a:r>
              <a:rPr lang="en-US" sz="5400" b="1">
                <a:solidFill>
                  <a:srgbClr val="0000FF"/>
                </a:solidFill>
              </a:rPr>
              <a:t>interior </a:t>
            </a:r>
            <a:r>
              <a:rPr lang="en-US" sz="4800" b="1"/>
              <a:t>de sílaba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7467602"/>
            <a:ext cx="58674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3. </a:t>
            </a:r>
            <a:r>
              <a:rPr lang="en-US" sz="6000" b="1">
                <a:solidFill>
                  <a:srgbClr val="0000FF"/>
                </a:solidFill>
              </a:rPr>
              <a:t>final </a:t>
            </a:r>
            <a:r>
              <a:rPr lang="en-US" sz="4800" b="1"/>
              <a:t>de sílaba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1" y="3581402"/>
            <a:ext cx="1697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a-món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400" y="6897470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e-ma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8497670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co-me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endParaRPr lang="en-US" sz="3600"/>
          </a:p>
        </p:txBody>
      </p:sp>
      <p:sp>
        <p:nvSpPr>
          <p:cNvPr id="12" name="TextBox 11"/>
          <p:cNvSpPr txBox="1"/>
          <p:nvPr/>
        </p:nvSpPr>
        <p:spPr>
          <a:xfrm>
            <a:off x="10649" y="42672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1b.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sílaba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0276" y="5105402"/>
            <a:ext cx="200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En-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i-que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1" y="2971800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5857" y="4491335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3430" y="60960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1" y="77724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5715000"/>
            <a:ext cx="685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56534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7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7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7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7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1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9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1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1" y="609601"/>
            <a:ext cx="40831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Inicial de sílaba</a:t>
            </a:r>
          </a:p>
        </p:txBody>
      </p:sp>
    </p:spTree>
    <p:extLst>
      <p:ext uri="{BB962C8B-B14F-4D97-AF65-F5344CB8AC3E}">
        <p14:creationId xmlns:p14="http://schemas.microsoft.com/office/powerpoint/2010/main" val="1138859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1" y="1600200"/>
            <a:ext cx="6135815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E</a:t>
            </a:r>
            <a:r>
              <a:rPr lang="en-US" sz="9600" b="1" u="sng"/>
              <a:t>n</a:t>
            </a:r>
            <a:r>
              <a:rPr lang="en-US" sz="9600" b="1"/>
              <a:t>—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i-que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543563"/>
            <a:ext cx="6858000" cy="160043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Inicial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[rrrrrrrr]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3505200"/>
            <a:ext cx="6750566" cy="1446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b="1"/>
              <a:t>a</a:t>
            </a:r>
            <a:r>
              <a:rPr lang="en-US" sz="8800" b="1" u="sng"/>
              <a:t>l</a:t>
            </a:r>
            <a:r>
              <a:rPr lang="en-US" sz="8800" b="1"/>
              <a:t>—</a:t>
            </a:r>
            <a:r>
              <a:rPr lang="en-US" sz="8800" b="1">
                <a:solidFill>
                  <a:srgbClr val="FF2409"/>
                </a:solidFill>
              </a:rPr>
              <a:t>r</a:t>
            </a:r>
            <a:r>
              <a:rPr lang="en-US" sz="8800" b="1"/>
              <a:t>e-de-dor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" y="5257800"/>
            <a:ext cx="4357082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a-quel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90494" y="7086601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" y="228601"/>
            <a:ext cx="462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Después de </a:t>
            </a:r>
            <a:r>
              <a:rPr lang="en-US" sz="3600" b="1"/>
              <a:t>consonante </a:t>
            </a:r>
          </a:p>
          <a:p>
            <a:r>
              <a:rPr lang="en-US" sz="3600"/>
              <a:t>(y/o </a:t>
            </a:r>
            <a:r>
              <a:rPr lang="en-US" sz="3600" b="1"/>
              <a:t>inicio</a:t>
            </a:r>
            <a:r>
              <a:rPr lang="en-US" sz="3600"/>
              <a:t> </a:t>
            </a:r>
            <a:r>
              <a:rPr lang="en-US" sz="3600" b="1"/>
              <a:t>de palabra</a:t>
            </a:r>
            <a:r>
              <a:rPr lang="en-US" sz="3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6512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6858000" cy="563231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720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7200">
                <a:latin typeface="Palatino" charset="0"/>
              </a:rPr>
              <a:t> 	al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ededor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iquecer	</a:t>
            </a:r>
          </a:p>
          <a:p>
            <a:r>
              <a:rPr lang="es-CR" sz="7200">
                <a:latin typeface="Palatino" charset="0"/>
              </a:rPr>
              <a:t>	so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eír	</a:t>
            </a:r>
          </a:p>
          <a:p>
            <a:r>
              <a:rPr lang="es-CR" sz="7200">
                <a:latin typeface="Palatino" charset="0"/>
              </a:rPr>
              <a:t>	ho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a	</a:t>
            </a:r>
            <a:endParaRPr lang="en-US" sz="720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53603" y="6324602"/>
            <a:ext cx="665428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/>
            <a:r>
              <a:rPr lang="ja-JP" altLang="en-US" sz="4800" b="1">
                <a:latin typeface="Arial"/>
              </a:rPr>
              <a:t>“</a:t>
            </a:r>
            <a:r>
              <a:rPr lang="en-US" sz="4800" b="1"/>
              <a:t>rr múltiple</a:t>
            </a:r>
            <a:r>
              <a:rPr lang="ja-JP" altLang="en-US" sz="4800" b="1">
                <a:latin typeface="Arial"/>
              </a:rPr>
              <a:t>”</a:t>
            </a:r>
            <a:r>
              <a:rPr lang="en-US" sz="4800" b="1"/>
              <a:t> después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consonante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sílaba </a:t>
            </a:r>
          </a:p>
        </p:txBody>
      </p:sp>
    </p:spTree>
    <p:extLst>
      <p:ext uri="{BB962C8B-B14F-4D97-AF65-F5344CB8AC3E}">
        <p14:creationId xmlns:p14="http://schemas.microsoft.com/office/powerpoint/2010/main" val="370189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1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9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1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609601"/>
            <a:ext cx="435497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Interior de sílaba</a:t>
            </a:r>
          </a:p>
        </p:txBody>
      </p:sp>
    </p:spTree>
    <p:extLst>
      <p:ext uri="{BB962C8B-B14F-4D97-AF65-F5344CB8AC3E}">
        <p14:creationId xmlns:p14="http://schemas.microsoft.com/office/powerpoint/2010/main" val="429409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85800"/>
            <a:ext cx="6641662" cy="144655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800" b="1"/>
              <a:t>En—</a:t>
            </a:r>
            <a:r>
              <a:rPr lang="en-US" sz="8800" b="1">
                <a:solidFill>
                  <a:srgbClr val="FF2409"/>
                </a:solidFill>
              </a:rPr>
              <a:t>rrr</a:t>
            </a:r>
            <a:r>
              <a:rPr lang="en-US" sz="8800" b="1"/>
              <a:t>i-que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1" y="3733800"/>
            <a:ext cx="4458673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a—</a:t>
            </a:r>
            <a:r>
              <a:rPr lang="en-US" sz="9600" b="1">
                <a:solidFill>
                  <a:schemeClr val="accent2"/>
                </a:solidFill>
              </a:rPr>
              <a:t>g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io</a:t>
            </a:r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2777835" y="2364952"/>
            <a:ext cx="762000" cy="990600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7467602"/>
            <a:ext cx="6858000" cy="17543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9173" y="5562600"/>
            <a:ext cx="6078707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Al—</a:t>
            </a:r>
            <a:r>
              <a:rPr lang="en-US" sz="9600" b="1">
                <a:solidFill>
                  <a:schemeClr val="accent2"/>
                </a:solidFill>
              </a:rPr>
              <a:t>f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e-do</a:t>
            </a:r>
          </a:p>
        </p:txBody>
      </p:sp>
    </p:spTree>
    <p:extLst>
      <p:ext uri="{BB962C8B-B14F-4D97-AF65-F5344CB8AC3E}">
        <p14:creationId xmlns:p14="http://schemas.microsoft.com/office/powerpoint/2010/main" val="2922538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81201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9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1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2408" y="609601"/>
            <a:ext cx="377539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Final de sílaba</a:t>
            </a:r>
          </a:p>
        </p:txBody>
      </p:sp>
    </p:spTree>
    <p:extLst>
      <p:ext uri="{BB962C8B-B14F-4D97-AF65-F5344CB8AC3E}">
        <p14:creationId xmlns:p14="http://schemas.microsoft.com/office/powerpoint/2010/main" val="2463248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48" y="152400"/>
            <a:ext cx="6930957" cy="723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6200" y="4648201"/>
            <a:ext cx="7010400" cy="267765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B3B3B3"/>
                </a:solidFill>
                <a:latin typeface="Arial Black"/>
                <a:cs typeface="Arial Black"/>
              </a:rPr>
              <a:t>¿Tienes tú </a:t>
            </a:r>
          </a:p>
          <a:p>
            <a:pPr algn="ctr"/>
            <a:r>
              <a:rPr lang="en-US" sz="6600">
                <a:solidFill>
                  <a:srgbClr val="B3B3B3"/>
                </a:solidFill>
                <a:latin typeface="Arial Black"/>
                <a:cs typeface="Arial Black"/>
              </a:rPr>
              <a:t>acento extranjero?</a:t>
            </a:r>
          </a:p>
        </p:txBody>
      </p:sp>
    </p:spTree>
    <p:extLst>
      <p:ext uri="{BB962C8B-B14F-4D97-AF65-F5344CB8AC3E}">
        <p14:creationId xmlns:p14="http://schemas.microsoft.com/office/powerpoint/2010/main" val="2346184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-28511" y="5562600"/>
            <a:ext cx="6858000" cy="193899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6000" b="1">
                <a:latin typeface="Arial"/>
              </a:rPr>
              <a:t>“</a:t>
            </a:r>
            <a:r>
              <a:rPr lang="en-US" sz="6000" b="1"/>
              <a:t>r</a:t>
            </a:r>
            <a:r>
              <a:rPr lang="ja-JP" altLang="en-US" sz="6000" b="1">
                <a:latin typeface="Arial"/>
              </a:rPr>
              <a:t>”</a:t>
            </a:r>
            <a:r>
              <a:rPr lang="en-US" sz="6000" b="1"/>
              <a:t> </a:t>
            </a:r>
            <a:r>
              <a:rPr lang="en-US" sz="6000" b="1" u="sng"/>
              <a:t>final</a:t>
            </a:r>
            <a:r>
              <a:rPr lang="en-US" sz="6000" b="1"/>
              <a:t> de palabra o sílaba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32038" y="0"/>
            <a:ext cx="3673602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habla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8" y="1981200"/>
            <a:ext cx="3467616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come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" y="3733800"/>
            <a:ext cx="4224233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tenedo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620001"/>
            <a:ext cx="6858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  <a:t>[r] o [rrrr] </a:t>
            </a:r>
            <a:b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(¡escoja Usted!)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86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494" y="4800601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111379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1752600" y="1295400"/>
            <a:ext cx="8771001" cy="6863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>
                <a:solidFill>
                  <a:srgbClr val="0000FF"/>
                </a:solidFill>
                <a:latin typeface="Palatino" charset="0"/>
              </a:rPr>
              <a:t>	8a.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ciga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8b.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ba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8c.	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ápido co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en los 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os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8d.	</a:t>
            </a:r>
            <a:r>
              <a:rPr lang="es-CR" sz="4400" b="1">
                <a:latin typeface="Palatino" charset="0"/>
              </a:rPr>
              <a:t>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gados de azúca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8e.	</a:t>
            </a:r>
            <a:r>
              <a:rPr lang="es-CR" sz="4400" b="1">
                <a:latin typeface="Palatino" charset="0"/>
              </a:rPr>
              <a:t>del fe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il.</a:t>
            </a:r>
          </a:p>
          <a:p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66698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140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#4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8085137"/>
            <a:ext cx="6858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30726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562100" y="5257802"/>
            <a:ext cx="3840114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38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 autoUpdateAnimBg="0"/>
    </p:bld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6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32" y="3962402"/>
            <a:ext cx="682023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un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38" y="6553200"/>
            <a:ext cx="6782961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u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na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6" y="609600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735533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6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32" y="3962402"/>
            <a:ext cx="632768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el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38" y="6553200"/>
            <a:ext cx="6782961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e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la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6" y="609600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47618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6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3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tus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tu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6" y="609600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066905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6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2" y="3962400"/>
            <a:ext cx="66986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sus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su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6" y="609600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729692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506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3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los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lo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6" y="6096001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43552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2"/>
            <a:ext cx="6858000" cy="3970318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Encadena-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miento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4953002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895601" y="7315200"/>
            <a:ext cx="1326004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cadena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38200" y="3276602"/>
            <a:ext cx="51435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FF00"/>
                </a:solidFill>
                <a:latin typeface="Arial Black" charset="0"/>
              </a:rPr>
              <a:t>EXPLICADO</a:t>
            </a:r>
          </a:p>
        </p:txBody>
      </p:sp>
    </p:spTree>
    <p:extLst>
      <p:ext uri="{BB962C8B-B14F-4D97-AF65-F5344CB8AC3E}">
        <p14:creationId xmlns:p14="http://schemas.microsoft.com/office/powerpoint/2010/main" val="21643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48" y="152400"/>
            <a:ext cx="6930957" cy="723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6200" y="4648201"/>
            <a:ext cx="7010400" cy="267765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B3B3B3"/>
                </a:solidFill>
                <a:latin typeface="Arial Black"/>
                <a:cs typeface="Arial Black"/>
              </a:rPr>
              <a:t>¿Tengo</a:t>
            </a:r>
          </a:p>
          <a:p>
            <a:pPr algn="ctr"/>
            <a:r>
              <a:rPr lang="en-US" sz="6600">
                <a:solidFill>
                  <a:srgbClr val="B3B3B3"/>
                </a:solidFill>
                <a:latin typeface="Arial Black"/>
                <a:cs typeface="Arial Black"/>
              </a:rPr>
              <a:t>acento extranjero?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62168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81000" y="1066801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5730875"/>
            <a:ext cx="6858000" cy="3016210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latin typeface="Arial Black"/>
              </a:rPr>
              <a:t>siempre se divide</a:t>
            </a:r>
            <a:br>
              <a:rPr lang="en-US" sz="2800">
                <a:latin typeface="Arial Black"/>
              </a:rPr>
            </a:br>
            <a:r>
              <a:rPr lang="en-US" sz="14200">
                <a:solidFill>
                  <a:srgbClr val="FF0000"/>
                </a:solidFill>
                <a:latin typeface="Arial Black"/>
              </a:rPr>
              <a:t>V—CV </a:t>
            </a:r>
            <a:r>
              <a:rPr lang="en-US" sz="4400">
                <a:latin typeface="Arial Black"/>
              </a:rPr>
              <a:t/>
            </a:r>
            <a:br>
              <a:rPr lang="en-US" sz="4400">
                <a:latin typeface="Arial Black"/>
              </a:rPr>
            </a:br>
            <a:r>
              <a:rPr lang="en-US" sz="2000">
                <a:latin typeface="Arial Black"/>
              </a:rPr>
              <a:t> </a:t>
            </a:r>
            <a:endParaRPr lang="en-US" sz="2800">
              <a:latin typeface="Arial Black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990601" y="1828802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362201" y="1828802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828800" y="1828802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1371600" y="182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2098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667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 rot="-1562098">
            <a:off x="1219200" y="3048000"/>
            <a:ext cx="2667000" cy="2362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1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 autoUpdateAnimBg="0"/>
    </p:bld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1000" y="347186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d</a:t>
            </a:r>
            <a:r>
              <a:rPr lang="en-US" sz="480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>
                <a:latin typeface="Arial Black"/>
              </a:rPr>
              <a:t>—mi—gos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85801" y="423386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195514" y="423386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662113" y="423386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1066800" y="42338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2057400" y="4157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59080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0" y="8191501"/>
            <a:ext cx="6858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0" y="1"/>
            <a:ext cx="6858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381000" y="1652589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>
                <a:latin typeface="Arial Black"/>
              </a:rPr>
              <a:t>dos amigos</a:t>
            </a:r>
            <a:endParaRPr lang="en-US" sz="720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254744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/>
    </p:bld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491966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—ne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—te …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85801" y="568166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195514" y="568166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662113" y="568166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1066800" y="5681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0574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25146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8191501"/>
            <a:ext cx="6858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1"/>
            <a:ext cx="6858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2743201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  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n 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te …</a:t>
            </a:r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>
            <a:off x="1143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92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  <p:bldP spid="36867" grpId="0" build="p" autoUpdateAnimBg="0" advAuto="0"/>
      <p:bldP spid="36868" grpId="0" build="p" autoUpdateAnimBg="0" advAuto="0"/>
      <p:bldP spid="36869" grpId="0" build="p" autoUpdateAnimBg="0" advAuto="0"/>
    </p:bld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4919665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133601" y="5791202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567114" y="5791202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33713" y="5791202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2514600" y="571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34290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8862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0" y="1"/>
            <a:ext cx="6858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2743201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37900" name="AutoShape 12"/>
          <p:cNvSpPr>
            <a:spLocks noChangeArrowheads="1"/>
          </p:cNvSpPr>
          <p:nvPr/>
        </p:nvSpPr>
        <p:spPr bwMode="auto">
          <a:xfrm>
            <a:off x="2667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8191501"/>
            <a:ext cx="6858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45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  <p:bldP spid="37891" grpId="0" build="p" autoUpdateAnimBg="0" advAuto="0"/>
      <p:bldP spid="37892" grpId="0" build="p" autoUpdateAnimBg="0" advAuto="0"/>
      <p:bldP spid="37893" grpId="0" build="p" autoUpdateAnimBg="0" advAuto="0"/>
    </p:bld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0" y="3505201"/>
            <a:ext cx="6858000" cy="646331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09600" y="4419601"/>
            <a:ext cx="57598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250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-171450" y="381002"/>
            <a:ext cx="6768274" cy="797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1.	</a:t>
            </a:r>
            <a:r>
              <a:rPr lang="es-ES_tradnl" sz="3200" b="1">
                <a:latin typeface="Palatino" charset="0"/>
              </a:rPr>
              <a:t>E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>
                <a:latin typeface="Palatino" charset="0"/>
              </a:rPr>
              <a:t>na lástima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2.	</a:t>
            </a:r>
            <a:r>
              <a:rPr lang="es-ES_tradnl" sz="3200" b="1">
                <a:latin typeface="Palatino" charset="0"/>
              </a:rPr>
              <a:t>¿Piensa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sí?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3.	</a:t>
            </a:r>
            <a:r>
              <a:rPr lang="es-ES_tradnl" sz="3200" b="1">
                <a:latin typeface="Palatino" charset="0"/>
              </a:rPr>
              <a:t>¡Ve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>
                <a:latin typeface="Palatino" charset="0"/>
              </a:rPr>
              <a:t> báñate!</a:t>
            </a:r>
          </a:p>
          <a:p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4.	</a:t>
            </a:r>
            <a:r>
              <a:rPr lang="es-ES_tradnl" sz="2800" b="1">
                <a:latin typeface="Palatino" charset="0"/>
              </a:rPr>
              <a:t>La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ins</a:t>
            </a:r>
            <a:r>
              <a:rPr lang="es-ES_tradnl" sz="2800" b="1">
                <a:latin typeface="Palatino" charset="0"/>
              </a:rPr>
              <a:t>truccione—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>
                <a:latin typeface="Palatino" charset="0"/>
              </a:rPr>
              <a:t>quí.</a:t>
            </a:r>
            <a:endParaRPr lang="es-ES_tradnl" sz="3200" b="1">
              <a:latin typeface="Palatino" charset="0"/>
            </a:endParaRP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5.	</a:t>
            </a:r>
            <a:r>
              <a:rPr lang="es-ES_tradnl" sz="2800" b="1">
                <a:latin typeface="Palatino" charset="0"/>
              </a:rPr>
              <a:t>Lo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>
                <a:latin typeface="Palatino" charset="0"/>
              </a:rPr>
              <a:t>migo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>
                <a:latin typeface="Palatino" charset="0"/>
              </a:rPr>
              <a:t>lo.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>
                <a:latin typeface="Palatino" charset="0"/>
              </a:rPr>
              <a:t>Su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buelos vive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>
                <a:latin typeface="Palatino" charset="0"/>
              </a:rPr>
              <a:t>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>
                <a:latin typeface="Palatino" charset="0"/>
              </a:rPr>
              <a:t>llí.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>
                <a:latin typeface="Palatino" charset="0"/>
              </a:rPr>
              <a:t>¡Hablemo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>
                <a:latin typeface="Palatino" charset="0"/>
              </a:rPr>
              <a:t>pañol!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>
                <a:latin typeface="Palatino" charset="0"/>
              </a:rPr>
              <a:t>¿Quié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e</a:t>
            </a:r>
            <a:r>
              <a:rPr lang="es-ES_tradnl" sz="3200" b="1">
                <a:latin typeface="Palatino" charset="0"/>
              </a:rPr>
              <a:t>—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s él</a:t>
            </a:r>
            <a:r>
              <a:rPr lang="es-ES_tradnl" sz="3200" b="1">
                <a:latin typeface="Palatino" charset="0"/>
              </a:rPr>
              <a:t>?</a:t>
            </a:r>
          </a:p>
          <a:p>
            <a:pPr marL="228600" lvl="2"/>
            <a:endParaRPr lang="es-ES_tradnl" sz="3200" b="1">
              <a:latin typeface="Palatino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143000" y="457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2286000" y="13716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447800" y="2362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129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38862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10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10668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28956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4343400" y="4343400"/>
            <a:ext cx="1600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1295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4343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2743200" y="6248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19050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31242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76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autoUpdateAnimBg="0"/>
    </p:bld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0" y="3505201"/>
            <a:ext cx="6858000" cy="646331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09600" y="4419601"/>
            <a:ext cx="575981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609600" y="5715000"/>
            <a:ext cx="5943600" cy="3429000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914401" y="6781801"/>
            <a:ext cx="5083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chemeClr val="accent1"/>
                </a:solidFill>
                <a:latin typeface="Arial Black" charset="0"/>
              </a:rPr>
              <a:t>Identifique los encadenamientos</a:t>
            </a:r>
          </a:p>
        </p:txBody>
      </p:sp>
    </p:spTree>
    <p:extLst>
      <p:ext uri="{BB962C8B-B14F-4D97-AF65-F5344CB8AC3E}">
        <p14:creationId xmlns:p14="http://schemas.microsoft.com/office/powerpoint/2010/main" val="2549837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"/>
            <a:ext cx="6858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9" y="8686801"/>
            <a:ext cx="1358064" cy="46166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2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Es de gran importancia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2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Es de gra—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n i</a:t>
            </a:r>
            <a:r>
              <a:rPr lang="en-US" sz="3600">
                <a:latin typeface="Arial Black" charset="0"/>
              </a:rPr>
              <a:t>mportancia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2667000" y="4648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1" y="2667001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392435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"/>
            <a:ext cx="6858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9" y="8686801"/>
            <a:ext cx="1358064" cy="46166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2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¿Has ido a Proctor?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2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¿Ha—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s i</a:t>
            </a:r>
            <a:r>
              <a:rPr lang="en-US" sz="3600">
                <a:latin typeface="Arial Black" charset="0"/>
              </a:rPr>
              <a:t>do a Proctor?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19200" y="43434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1" y="2667001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21843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"/>
            <a:ext cx="6858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9" y="8686801"/>
            <a:ext cx="1358064" cy="46166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2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¡Ven a vernos ahora!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¡Ve—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n a </a:t>
            </a:r>
            <a:r>
              <a:rPr lang="en-US" sz="3200">
                <a:latin typeface="Arial Black" charset="0"/>
              </a:rPr>
              <a:t>verno 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sa</a:t>
            </a:r>
            <a:r>
              <a:rPr lang="en-US" sz="3200">
                <a:latin typeface="Arial Black" charset="0"/>
              </a:rPr>
              <a:t> —hora!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143000" y="4267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1" y="2667001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3581400" y="41910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43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ChangeArrowheads="1"/>
          </p:cNvSpPr>
          <p:nvPr/>
        </p:nvSpPr>
        <p:spPr bwMode="auto">
          <a:xfrm>
            <a:off x="228601" y="5181600"/>
            <a:ext cx="640715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defRPr/>
            </a:pPr>
            <a:r>
              <a:rPr sz="4000" noProof="1">
                <a:cs typeface="+mn-cs"/>
              </a:rPr>
              <a:t>Gracias por abstenerse de ...</a:t>
            </a:r>
            <a:endParaRPr sz="4000" i="1" noProof="1">
              <a:cs typeface="+mn-cs"/>
            </a:endParaRPr>
          </a:p>
        </p:txBody>
      </p:sp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858000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78600"/>
            <a:ext cx="3162300" cy="256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20837" name="Rectangle 5"/>
          <p:cNvSpPr>
            <a:spLocks noChangeArrowheads="1"/>
          </p:cNvSpPr>
          <p:nvPr/>
        </p:nvSpPr>
        <p:spPr bwMode="auto">
          <a:xfrm>
            <a:off x="1" y="1"/>
            <a:ext cx="444063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sz="7200" noProof="1">
                <a:solidFill>
                  <a:schemeClr val="bg1"/>
                </a:solidFill>
                <a:cs typeface="+mn-cs"/>
              </a:rPr>
              <a:t>En clase …</a:t>
            </a:r>
            <a:endParaRPr lang="en-US" sz="7200">
              <a:solidFill>
                <a:schemeClr val="bg1"/>
              </a:solidFill>
              <a:cs typeface="+mn-cs"/>
            </a:endParaRPr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2514601" y="7620001"/>
            <a:ext cx="163307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chemeClr val="bg2"/>
                </a:solidFill>
                <a:cs typeface="+mn-cs"/>
              </a:rPr>
              <a:t>Texting etc.</a:t>
            </a:r>
          </a:p>
        </p:txBody>
      </p:sp>
    </p:spTree>
    <p:extLst>
      <p:ext uri="{BB962C8B-B14F-4D97-AF65-F5344CB8AC3E}">
        <p14:creationId xmlns:p14="http://schemas.microsoft.com/office/powerpoint/2010/main" val="2756229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2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38401" y="4953000"/>
            <a:ext cx="145401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sz="5400">
                <a:solidFill>
                  <a:srgbClr val="000000"/>
                </a:solidFill>
              </a:rPr>
              <a:t>0-10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5000" y="7972962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/>
              <a:t>10</a:t>
            </a:r>
          </a:p>
        </p:txBody>
      </p:sp>
      <p:sp>
        <p:nvSpPr>
          <p:cNvPr id="17" name="Bent Arrow 16"/>
          <p:cNvSpPr/>
          <p:nvPr/>
        </p:nvSpPr>
        <p:spPr bwMode="auto">
          <a:xfrm rot="16200000">
            <a:off x="1562100" y="4838700"/>
            <a:ext cx="914400" cy="685800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472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"/>
            <a:ext cx="6858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9" y="8686801"/>
            <a:ext cx="1358064" cy="46166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2"/>
            <a:ext cx="647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¡Ellos entendieron todo!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¡Ello—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 e </a:t>
            </a:r>
            <a:r>
              <a:rPr lang="en-US" sz="3200">
                <a:latin typeface="Arial Black" charset="0"/>
              </a:rPr>
              <a:t>ntendieron todo!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95400" y="4267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1" y="2667001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07031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"/>
            <a:ext cx="6858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9" y="8686801"/>
            <a:ext cx="1358064" cy="46166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1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Son unos estudiantes atrevidos.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1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6456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"/>
            <a:ext cx="6858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1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1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661306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"/>
            <a:ext cx="6858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9" y="8686801"/>
            <a:ext cx="1358064" cy="46166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están</a:t>
            </a:r>
          </a:p>
          <a:p>
            <a:r>
              <a:rPr lang="en-US" sz="6600">
                <a:latin typeface="Arial Black" charset="0"/>
              </a:rPr>
              <a:t>ustedes?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1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96249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1"/>
            <a:ext cx="6858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1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077241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928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2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1" y="6934202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97371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858000" cy="491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89443" name="Rectangle 3"/>
          <p:cNvSpPr>
            <a:spLocks noChangeArrowheads="1"/>
          </p:cNvSpPr>
          <p:nvPr/>
        </p:nvSpPr>
        <p:spPr bwMode="auto">
          <a:xfrm>
            <a:off x="344569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6000">
                <a:latin typeface="Arial Black" charset="0"/>
                <a:cs typeface="+mn-cs"/>
              </a:rPr>
              <a:t>Clínica de </a:t>
            </a:r>
          </a:p>
          <a:p>
            <a:pPr algn="ctr">
              <a:defRPr/>
            </a:pPr>
            <a:r>
              <a:rPr lang="en-US" sz="6000">
                <a:latin typeface="Arial Black" charset="0"/>
                <a:cs typeface="+mn-cs"/>
              </a:rPr>
              <a:t>pronunciación</a:t>
            </a:r>
          </a:p>
        </p:txBody>
      </p:sp>
      <p:sp>
        <p:nvSpPr>
          <p:cNvPr id="189446" name="Rectangle 6"/>
          <p:cNvSpPr>
            <a:spLocks noChangeArrowheads="1"/>
          </p:cNvSpPr>
          <p:nvPr/>
        </p:nvSpPr>
        <p:spPr bwMode="auto">
          <a:xfrm>
            <a:off x="4400550" y="8128001"/>
            <a:ext cx="10911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cs typeface="+mn-cs"/>
              </a:rPr>
              <a:t>Joseph</a:t>
            </a:r>
          </a:p>
        </p:txBody>
      </p:sp>
      <p:sp>
        <p:nvSpPr>
          <p:cNvPr id="189447" name="Rectangle 7"/>
          <p:cNvSpPr>
            <a:spLocks noChangeArrowheads="1"/>
          </p:cNvSpPr>
          <p:nvPr/>
        </p:nvSpPr>
        <p:spPr bwMode="auto">
          <a:xfrm>
            <a:off x="1543051" y="8053917"/>
            <a:ext cx="105659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b="1">
                <a:cs typeface="+mn-cs"/>
              </a:rPr>
              <a:t>Armin</a:t>
            </a:r>
            <a:endParaRPr lang="en-US">
              <a:cs typeface="+mn-cs"/>
            </a:endParaRPr>
          </a:p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auto">
          <a:xfrm>
            <a:off x="4025503" y="719878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89450" name="Rectangle 10"/>
          <p:cNvSpPr>
            <a:spLocks noChangeArrowheads="1"/>
          </p:cNvSpPr>
          <p:nvPr/>
        </p:nvSpPr>
        <p:spPr bwMode="auto">
          <a:xfrm>
            <a:off x="1208485" y="0"/>
            <a:ext cx="6687423" cy="1892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17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11700">
                <a:solidFill>
                  <a:schemeClr val="bg1"/>
                </a:solidFill>
                <a:latin typeface="Arial Black"/>
                <a:cs typeface="+mn-cs"/>
              </a:rPr>
              <a:t>b, d, g</a:t>
            </a:r>
            <a:r>
              <a:rPr lang="ja-JP" altLang="en-US" sz="117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11700">
              <a:solidFill>
                <a:schemeClr val="bg1"/>
              </a:solidFill>
              <a:latin typeface="Arial Black"/>
              <a:cs typeface="+mn-cs"/>
            </a:endParaRPr>
          </a:p>
        </p:txBody>
      </p:sp>
      <p:pic>
        <p:nvPicPr>
          <p:cNvPr id="13319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825" y="7315200"/>
            <a:ext cx="1876425" cy="181186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3943350" y="3048001"/>
            <a:ext cx="412785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8800">
                <a:solidFill>
                  <a:srgbClr val="FFFF00"/>
                </a:solidFill>
                <a:latin typeface="Arial"/>
                <a:cs typeface="+mn-cs"/>
              </a:rPr>
              <a:t>“</a:t>
            </a:r>
            <a:r>
              <a:rPr lang="en-US" sz="8800">
                <a:solidFill>
                  <a:srgbClr val="FFFF00"/>
                </a:solidFill>
                <a:latin typeface="Arial Black"/>
                <a:cs typeface="+mn-cs"/>
              </a:rPr>
              <a:t>s + z</a:t>
            </a:r>
            <a:r>
              <a:rPr lang="ja-JP" altLang="en-US" sz="8800">
                <a:solidFill>
                  <a:srgbClr val="FFFF00"/>
                </a:solidFill>
                <a:latin typeface="Arial"/>
                <a:cs typeface="+mn-cs"/>
              </a:rPr>
              <a:t>”</a:t>
            </a:r>
            <a:endParaRPr lang="en-US" sz="8800">
              <a:solidFill>
                <a:srgbClr val="FFFF00"/>
              </a:solidFill>
              <a:latin typeface="Arial Black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14600" y="3556000"/>
            <a:ext cx="14859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189712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6858000" cy="49170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4338" name="Picture 1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6070600"/>
            <a:ext cx="22860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1428750" y="4064000"/>
            <a:ext cx="5647700" cy="1200329"/>
          </a:xfrm>
          <a:prstGeom prst="rect">
            <a:avLst/>
          </a:prstGeom>
          <a:solidFill>
            <a:srgbClr val="FFFF00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7200">
                <a:cs typeface="+mn-cs"/>
              </a:rPr>
              <a:t>Última Clínica</a:t>
            </a:r>
          </a:p>
        </p:txBody>
      </p:sp>
    </p:spTree>
    <p:extLst>
      <p:ext uri="{BB962C8B-B14F-4D97-AF65-F5344CB8AC3E}">
        <p14:creationId xmlns:p14="http://schemas.microsoft.com/office/powerpoint/2010/main" val="401443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685801" y="3149600"/>
            <a:ext cx="7243214" cy="204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700">
                <a:solidFill>
                  <a:schemeClr val="accent2"/>
                </a:solidFill>
                <a:latin typeface="Arial"/>
                <a:cs typeface="+mn-cs"/>
              </a:rPr>
              <a:t>“</a:t>
            </a:r>
            <a:r>
              <a:rPr lang="en-US" sz="12700">
                <a:solidFill>
                  <a:schemeClr val="accent2"/>
                </a:solidFill>
                <a:latin typeface="Arial Black"/>
                <a:cs typeface="+mn-cs"/>
              </a:rPr>
              <a:t>b, d, g</a:t>
            </a:r>
            <a:r>
              <a:rPr lang="ja-JP" altLang="en-US" sz="12700">
                <a:solidFill>
                  <a:schemeClr val="accent2"/>
                </a:solidFill>
                <a:latin typeface="Arial"/>
                <a:cs typeface="+mn-cs"/>
              </a:rPr>
              <a:t>”</a:t>
            </a:r>
            <a:endParaRPr lang="en-US" sz="1270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0" y="1"/>
            <a:ext cx="6858000" cy="3416320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HOY</a:t>
            </a:r>
          </a:p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Cosas nuevas</a:t>
            </a:r>
          </a:p>
        </p:txBody>
      </p:sp>
    </p:spTree>
    <p:extLst>
      <p:ext uri="{BB962C8B-B14F-4D97-AF65-F5344CB8AC3E}">
        <p14:creationId xmlns:p14="http://schemas.microsoft.com/office/powerpoint/2010/main" val="1495828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924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3"/>
          <p:cNvSpPr>
            <a:spLocks noChangeArrowheads="1"/>
          </p:cNvSpPr>
          <p:nvPr/>
        </p:nvSpPr>
        <p:spPr bwMode="auto">
          <a:xfrm>
            <a:off x="0" y="1"/>
            <a:ext cx="6858000" cy="341632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latin typeface="Arial Black" charset="0"/>
              </a:rPr>
              <a:t>HOY</a:t>
            </a:r>
          </a:p>
          <a:p>
            <a:pPr algn="ctr"/>
            <a:r>
              <a:rPr lang="en-US" sz="7200">
                <a:solidFill>
                  <a:schemeClr val="bg1"/>
                </a:solidFill>
                <a:latin typeface="Arial Black" charset="0"/>
              </a:rPr>
              <a:t>Cosas nuevas</a:t>
            </a:r>
          </a:p>
        </p:txBody>
      </p:sp>
      <p:sp>
        <p:nvSpPr>
          <p:cNvPr id="16386" name="Rectangle 1"/>
          <p:cNvSpPr>
            <a:spLocks noChangeArrowheads="1"/>
          </p:cNvSpPr>
          <p:nvPr/>
        </p:nvSpPr>
        <p:spPr bwMode="auto">
          <a:xfrm>
            <a:off x="1085850" y="4064001"/>
            <a:ext cx="577215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“</a:t>
            </a:r>
            <a:r>
              <a:rPr lang="en-US" altLang="ja-JP" sz="16600">
                <a:solidFill>
                  <a:schemeClr val="accent2"/>
                </a:solidFill>
                <a:latin typeface="Arial Black" charset="0"/>
              </a:rPr>
              <a:t>s, z</a:t>
            </a:r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”</a:t>
            </a:r>
            <a:endParaRPr lang="en-US" sz="16600">
              <a:solidFill>
                <a:schemeClr val="accent2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286000" y="4165600"/>
            <a:ext cx="2514600" cy="1625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82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685801" y="3149600"/>
            <a:ext cx="7243214" cy="204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2700">
                <a:solidFill>
                  <a:schemeClr val="accent2"/>
                </a:solidFill>
                <a:latin typeface="Arial"/>
                <a:cs typeface="+mn-cs"/>
              </a:rPr>
              <a:t>“</a:t>
            </a:r>
            <a:r>
              <a:rPr lang="en-US" sz="12700">
                <a:solidFill>
                  <a:schemeClr val="accent2"/>
                </a:solidFill>
                <a:latin typeface="Arial Black"/>
                <a:cs typeface="+mn-cs"/>
              </a:rPr>
              <a:t>b, d, g</a:t>
            </a:r>
            <a:r>
              <a:rPr lang="ja-JP" altLang="en-US" sz="12700">
                <a:solidFill>
                  <a:schemeClr val="accent2"/>
                </a:solidFill>
                <a:latin typeface="Arial"/>
                <a:cs typeface="+mn-cs"/>
              </a:rPr>
              <a:t>”</a:t>
            </a:r>
            <a:endParaRPr lang="en-US" sz="1270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0" y="1"/>
            <a:ext cx="6858000" cy="3416320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HOY</a:t>
            </a:r>
          </a:p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Cosas nuevas</a:t>
            </a:r>
          </a:p>
        </p:txBody>
      </p:sp>
    </p:spTree>
    <p:extLst>
      <p:ext uri="{BB962C8B-B14F-4D97-AF65-F5344CB8AC3E}">
        <p14:creationId xmlns:p14="http://schemas.microsoft.com/office/powerpoint/2010/main" val="215126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ChangeArrowheads="1"/>
          </p:cNvSpPr>
          <p:nvPr/>
        </p:nvSpPr>
        <p:spPr bwMode="auto">
          <a:xfrm>
            <a:off x="1314450" y="3657601"/>
            <a:ext cx="6076053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10600">
                <a:solidFill>
                  <a:schemeClr val="accent2"/>
                </a:solidFill>
                <a:latin typeface="Arial"/>
                <a:cs typeface="+mn-cs"/>
              </a:rPr>
              <a:t>“</a:t>
            </a:r>
            <a:r>
              <a:rPr lang="en-US" sz="10600">
                <a:solidFill>
                  <a:schemeClr val="accent2"/>
                </a:solidFill>
                <a:latin typeface="Arial Black"/>
                <a:cs typeface="+mn-cs"/>
              </a:rPr>
              <a:t>b, d, g</a:t>
            </a:r>
            <a:r>
              <a:rPr lang="ja-JP" altLang="en-US" sz="10600">
                <a:solidFill>
                  <a:schemeClr val="accent2"/>
                </a:solidFill>
                <a:latin typeface="Arial"/>
                <a:cs typeface="+mn-cs"/>
              </a:rPr>
              <a:t>”</a:t>
            </a:r>
            <a:endParaRPr lang="en-US" sz="1060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0" y="1"/>
            <a:ext cx="6858000" cy="3416320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93540" name="Rectangle 4"/>
          <p:cNvSpPr>
            <a:spLocks noChangeArrowheads="1"/>
          </p:cNvSpPr>
          <p:nvPr/>
        </p:nvSpPr>
        <p:spPr bwMode="auto">
          <a:xfrm>
            <a:off x="407194" y="8072967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193541" name="Rectangle 5"/>
          <p:cNvSpPr>
            <a:spLocks noChangeArrowheads="1"/>
          </p:cNvSpPr>
          <p:nvPr/>
        </p:nvSpPr>
        <p:spPr bwMode="auto">
          <a:xfrm>
            <a:off x="1428750" y="6688667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</a:p>
        </p:txBody>
      </p:sp>
      <p:sp>
        <p:nvSpPr>
          <p:cNvPr id="193542" name="Rectangle 6"/>
          <p:cNvSpPr>
            <a:spLocks noChangeArrowheads="1"/>
          </p:cNvSpPr>
          <p:nvPr/>
        </p:nvSpPr>
        <p:spPr bwMode="auto">
          <a:xfrm>
            <a:off x="3028950" y="6688667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</a:p>
        </p:txBody>
      </p:sp>
      <p:sp>
        <p:nvSpPr>
          <p:cNvPr id="193543" name="Rectangle 7"/>
          <p:cNvSpPr>
            <a:spLocks noChangeArrowheads="1"/>
          </p:cNvSpPr>
          <p:nvPr/>
        </p:nvSpPr>
        <p:spPr bwMode="auto">
          <a:xfrm>
            <a:off x="4686300" y="6648451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84807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193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193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193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" fill="hold"/>
                                        <p:tgtEl>
                                          <p:spTgt spid="193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193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1935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41" grpId="0" build="p" autoUpdateAnimBg="0"/>
      <p:bldP spid="193542" grpId="0" build="p" autoUpdateAnimBg="0"/>
      <p:bldP spid="193543" grpId="0" build="p" autoUpdateAnimBg="0"/>
    </p:bld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1027"/>
          <p:cNvSpPr>
            <a:spLocks noChangeArrowheads="1"/>
          </p:cNvSpPr>
          <p:nvPr/>
        </p:nvSpPr>
        <p:spPr bwMode="auto">
          <a:xfrm>
            <a:off x="1428750" y="2641601"/>
            <a:ext cx="6254111" cy="227754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200">
                <a:solidFill>
                  <a:srgbClr val="FFFF00"/>
                </a:solidFill>
                <a:cs typeface="+mn-cs"/>
              </a:rPr>
              <a:t>REGLA</a:t>
            </a:r>
          </a:p>
        </p:txBody>
      </p:sp>
    </p:spTree>
    <p:extLst>
      <p:ext uri="{BB962C8B-B14F-4D97-AF65-F5344CB8AC3E}">
        <p14:creationId xmlns:p14="http://schemas.microsoft.com/office/powerpoint/2010/main" val="21537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0" y="1"/>
            <a:ext cx="6858000" cy="694036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800" u="sng">
                <a:solidFill>
                  <a:srgbClr val="FF0000"/>
                </a:solidFill>
                <a:latin typeface="Arial Black"/>
                <a:cs typeface="Arial Black"/>
              </a:rPr>
              <a:t>Regla 1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8800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880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11500">
                <a:solidFill>
                  <a:srgbClr val="FF0000"/>
                </a:solidFill>
                <a:latin typeface="Arial Black"/>
                <a:cs typeface="Arial Black"/>
              </a:rPr>
              <a:t>"suave</a:t>
            </a:r>
            <a:r>
              <a:rPr lang="ja-JP" altLang="en-US" sz="9600">
                <a:solidFill>
                  <a:srgbClr val="FF0000"/>
                </a:solidFill>
                <a:latin typeface="Arial Black"/>
                <a:cs typeface="Arial Black"/>
              </a:rPr>
              <a:t>”</a:t>
            </a:r>
            <a:endParaRPr lang="en-US" altLang="ja-JP" sz="960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(siempre)</a:t>
            </a:r>
            <a:endParaRPr lang="en-US" sz="88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21506" name="TextBox 1"/>
          <p:cNvSpPr txBox="1">
            <a:spLocks noChangeArrowheads="1"/>
          </p:cNvSpPr>
          <p:nvPr/>
        </p:nvSpPr>
        <p:spPr bwMode="auto">
          <a:xfrm>
            <a:off x="2228850" y="7763933"/>
            <a:ext cx="30490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000" b="1"/>
              <a:t>"b, d, g"</a:t>
            </a:r>
          </a:p>
        </p:txBody>
      </p:sp>
    </p:spTree>
    <p:extLst>
      <p:ext uri="{BB962C8B-B14F-4D97-AF65-F5344CB8AC3E}">
        <p14:creationId xmlns:p14="http://schemas.microsoft.com/office/powerpoint/2010/main" val="3596674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6858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+mn-cs"/>
              </a:rPr>
              <a:t>Articule</a:t>
            </a:r>
            <a:r>
              <a:rPr lang="en-US" sz="880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>
                <a:solidFill>
                  <a:srgbClr val="FF0000"/>
                </a:solidFill>
                <a:latin typeface="Arial Black"/>
                <a:cs typeface="+mn-cs"/>
              </a:rPr>
              <a:t>en voz alta</a:t>
            </a:r>
            <a:endParaRPr lang="en-US" sz="880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171450" y="2743201"/>
            <a:ext cx="337185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pt-PT" sz="6000" b="1">
                <a:solidFill>
                  <a:srgbClr val="0000FF"/>
                </a:solidFill>
                <a:latin typeface="Palatino" charset="0"/>
                <a:cs typeface="+mn-cs"/>
              </a:rPr>
              <a:t>1.</a:t>
            </a:r>
            <a:r>
              <a:rPr lang="pt-PT" sz="6000">
                <a:latin typeface="Palatino" charset="0"/>
                <a:cs typeface="+mn-cs"/>
              </a:rPr>
              <a:t> 	ro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6000">
                <a:latin typeface="Palatino" charset="0"/>
                <a:cs typeface="+mn-cs"/>
              </a:rPr>
              <a:t>a 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pt-PT" sz="6000">
                <a:latin typeface="Palatino" charset="0"/>
                <a:cs typeface="+mn-cs"/>
              </a:rPr>
              <a:t>	pi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pt-PT" sz="6000">
                <a:latin typeface="Palatino" charset="0"/>
                <a:cs typeface="+mn-cs"/>
              </a:rPr>
              <a:t>o 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000">
                <a:latin typeface="Palatino" charset="0"/>
                <a:cs typeface="+mn-cs"/>
              </a:rPr>
              <a:t>	la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6000">
                <a:latin typeface="Palatino" charset="0"/>
                <a:cs typeface="+mn-cs"/>
              </a:rPr>
              <a:t>rón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pt-PT" sz="6000">
                <a:latin typeface="Palatino" charset="0"/>
                <a:cs typeface="+mn-cs"/>
              </a:rPr>
              <a:t>	di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6000">
                <a:latin typeface="Palatino" charset="0"/>
                <a:cs typeface="+mn-cs"/>
              </a:rPr>
              <a:t>o 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000">
                <a:latin typeface="Palatino" charset="0"/>
                <a:cs typeface="+mn-cs"/>
              </a:rPr>
              <a:t>	pa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6000">
                <a:latin typeface="Palatino" charset="0"/>
                <a:cs typeface="+mn-cs"/>
              </a:rPr>
              <a:t>o</a:t>
            </a:r>
            <a:endParaRPr lang="en-US" sz="6000">
              <a:latin typeface="Palatino" charset="0"/>
              <a:cs typeface="+mn-cs"/>
            </a:endParaRP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3600450" y="4673601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3794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0" y="0"/>
            <a:ext cx="6858000" cy="587853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800" u="sng">
                <a:solidFill>
                  <a:srgbClr val="FF0000"/>
                </a:solidFill>
                <a:latin typeface="Arial Black"/>
                <a:cs typeface="Arial Black"/>
              </a:rPr>
              <a:t>Regla 2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000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00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"suave</a:t>
            </a:r>
            <a:r>
              <a:rPr lang="ja-JP" altLang="en-US" sz="9600">
                <a:solidFill>
                  <a:srgbClr val="FF0000"/>
                </a:solidFill>
                <a:latin typeface="Arial Black"/>
                <a:cs typeface="Arial Black"/>
              </a:rPr>
              <a:t>”</a:t>
            </a:r>
            <a:endParaRPr lang="en-US" altLang="ja-JP" sz="960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también para "v"</a:t>
            </a:r>
            <a:endParaRPr lang="en-US" sz="88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321100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1026"/>
          <p:cNvSpPr>
            <a:spLocks noChangeArrowheads="1"/>
          </p:cNvSpPr>
          <p:nvPr/>
        </p:nvSpPr>
        <p:spPr bwMode="auto">
          <a:xfrm>
            <a:off x="1988344" y="3630084"/>
            <a:ext cx="388159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b="1">
                <a:cs typeface="+mn-cs"/>
              </a:rPr>
              <a:t>Observe …</a:t>
            </a:r>
          </a:p>
        </p:txBody>
      </p:sp>
    </p:spTree>
    <p:extLst>
      <p:ext uri="{BB962C8B-B14F-4D97-AF65-F5344CB8AC3E}">
        <p14:creationId xmlns:p14="http://schemas.microsoft.com/office/powerpoint/2010/main" val="191519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6858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+mn-cs"/>
              </a:rPr>
              <a:t>Articule</a:t>
            </a:r>
            <a:r>
              <a:rPr lang="en-US" sz="880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>
                <a:solidFill>
                  <a:srgbClr val="FF0000"/>
                </a:solidFill>
                <a:latin typeface="Arial Black"/>
                <a:cs typeface="+mn-cs"/>
              </a:rPr>
              <a:t>en voz alta</a:t>
            </a:r>
            <a:endParaRPr lang="en-US" sz="880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171450" y="2743201"/>
            <a:ext cx="6400800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pt-PT" sz="6000" b="1">
                <a:solidFill>
                  <a:srgbClr val="0000FF"/>
                </a:solidFill>
                <a:latin typeface="Palatino" charset="0"/>
                <a:cs typeface="+mn-cs"/>
              </a:rPr>
              <a:t>1.</a:t>
            </a:r>
            <a:r>
              <a:rPr lang="pt-PT" sz="6000">
                <a:latin typeface="Palatino" charset="0"/>
                <a:cs typeface="+mn-cs"/>
              </a:rPr>
              <a:t> 	la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pt-PT" sz="6000">
                <a:latin typeface="Palatino" charset="0"/>
                <a:cs typeface="+mn-cs"/>
              </a:rPr>
              <a:t>a 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pt-PT" sz="6000">
                <a:latin typeface="Palatino" charset="0"/>
                <a:cs typeface="+mn-cs"/>
              </a:rPr>
              <a:t>	i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6000">
                <a:latin typeface="Palatino" charset="0"/>
                <a:cs typeface="+mn-cs"/>
              </a:rPr>
              <a:t>a 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000">
                <a:latin typeface="Palatino" charset="0"/>
                <a:cs typeface="+mn-cs"/>
              </a:rPr>
              <a:t>	sua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6000">
                <a:latin typeface="Palatino" charset="0"/>
                <a:cs typeface="+mn-cs"/>
              </a:rPr>
              <a:t>e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pt-PT" sz="6000">
                <a:latin typeface="Palatino" charset="0"/>
                <a:cs typeface="+mn-cs"/>
              </a:rPr>
              <a:t>	La letra "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6000">
                <a:latin typeface="Palatino" charset="0"/>
                <a:cs typeface="+mn-cs"/>
              </a:rPr>
              <a:t>" (de 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6000">
                <a:latin typeface="Palatino" charset="0"/>
                <a:cs typeface="+mn-cs"/>
              </a:rPr>
              <a:t>urro)</a:t>
            </a:r>
          </a:p>
          <a:p>
            <a:pPr>
              <a:defRPr/>
            </a:pPr>
            <a:r>
              <a:rPr lang="pt-PT" sz="6000">
                <a:latin typeface="Palatino" charset="0"/>
                <a:cs typeface="+mn-cs"/>
              </a:rPr>
              <a:t>	La letra "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pt-PT" sz="6000">
                <a:latin typeface="Palatino" charset="0"/>
                <a:cs typeface="+mn-cs"/>
              </a:rPr>
              <a:t>" (de 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pt-PT" sz="6000">
                <a:latin typeface="Palatino" charset="0"/>
                <a:cs typeface="+mn-cs"/>
              </a:rPr>
              <a:t>aca)  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endParaRPr lang="en-US" sz="6000">
              <a:latin typeface="Palatino" charset="0"/>
              <a:cs typeface="+mn-cs"/>
            </a:endParaRP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2971800" y="3251201"/>
            <a:ext cx="4909016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"v" = "b"</a:t>
            </a:r>
          </a:p>
        </p:txBody>
      </p:sp>
    </p:spTree>
    <p:extLst>
      <p:ext uri="{BB962C8B-B14F-4D97-AF65-F5344CB8AC3E}">
        <p14:creationId xmlns:p14="http://schemas.microsoft.com/office/powerpoint/2010/main" val="410282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7" y="304802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526882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ChangeArrowheads="1"/>
          </p:cNvSpPr>
          <p:nvPr/>
        </p:nvSpPr>
        <p:spPr bwMode="auto">
          <a:xfrm>
            <a:off x="2000250" y="40640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3614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0" y="0"/>
            <a:ext cx="6858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+mn-cs"/>
              </a:rPr>
              <a:t>Articule</a:t>
            </a:r>
            <a:r>
              <a:rPr lang="en-US" sz="880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>
                <a:solidFill>
                  <a:srgbClr val="FF0000"/>
                </a:solidFill>
                <a:latin typeface="Arial Black"/>
                <a:cs typeface="+mn-cs"/>
              </a:rPr>
              <a:t>en voz alta</a:t>
            </a:r>
            <a:endParaRPr lang="en-US" sz="880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171451" y="2925234"/>
            <a:ext cx="2980879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t-PT" sz="6000" b="1">
                <a:solidFill>
                  <a:srgbClr val="0000FF"/>
                </a:solidFill>
                <a:latin typeface="Palatino" charset="0"/>
                <a:cs typeface="+mn-cs"/>
              </a:rPr>
              <a:t>1.</a:t>
            </a:r>
            <a:r>
              <a:rPr lang="pt-PT" sz="6000">
                <a:latin typeface="Palatino" charset="0"/>
                <a:cs typeface="+mn-cs"/>
              </a:rPr>
              <a:t> 	so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6000">
                <a:latin typeface="Palatino" charset="0"/>
                <a:cs typeface="+mn-cs"/>
              </a:rPr>
              <a:t>a 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pt-PT" sz="6000">
                <a:latin typeface="Palatino" charset="0"/>
                <a:cs typeface="+mn-cs"/>
              </a:rPr>
              <a:t>	ha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6000">
                <a:latin typeface="Palatino" charset="0"/>
                <a:cs typeface="+mn-cs"/>
              </a:rPr>
              <a:t>o 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000">
                <a:latin typeface="Palatino" charset="0"/>
                <a:cs typeface="+mn-cs"/>
              </a:rPr>
              <a:t>	pa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6000">
                <a:latin typeface="Palatino" charset="0"/>
                <a:cs typeface="+mn-cs"/>
              </a:rPr>
              <a:t>o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000">
                <a:latin typeface="Palatino" charset="0"/>
                <a:cs typeface="+mn-cs"/>
              </a:rPr>
              <a:t>	la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6000">
                <a:latin typeface="Palatino" charset="0"/>
                <a:cs typeface="+mn-cs"/>
              </a:rPr>
              <a:t>o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000">
                <a:latin typeface="Palatino" charset="0"/>
                <a:cs typeface="+mn-cs"/>
              </a:rPr>
              <a:t>	tra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6000">
                <a:latin typeface="Palatino" charset="0"/>
                <a:cs typeface="+mn-cs"/>
              </a:rPr>
              <a:t>o	</a:t>
            </a:r>
            <a:endParaRPr lang="en-US" sz="6000">
              <a:latin typeface="Palatino" charset="0"/>
              <a:cs typeface="+mn-cs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600450" y="4673601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856534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ChangeArrowheads="1"/>
          </p:cNvSpPr>
          <p:nvPr/>
        </p:nvSpPr>
        <p:spPr bwMode="auto">
          <a:xfrm>
            <a:off x="0" y="0"/>
            <a:ext cx="6858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+mn-cs"/>
              </a:rPr>
              <a:t>Articule</a:t>
            </a:r>
            <a:r>
              <a:rPr lang="en-US" sz="880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>
                <a:solidFill>
                  <a:srgbClr val="FF0000"/>
                </a:solidFill>
                <a:latin typeface="Arial Black"/>
                <a:cs typeface="+mn-cs"/>
              </a:rPr>
              <a:t>en voz alta</a:t>
            </a:r>
            <a:endParaRPr lang="en-US" sz="880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109571" name="Rectangle 3"/>
          <p:cNvSpPr>
            <a:spLocks noChangeArrowheads="1"/>
          </p:cNvSpPr>
          <p:nvPr/>
        </p:nvSpPr>
        <p:spPr bwMode="auto">
          <a:xfrm>
            <a:off x="171451" y="3018367"/>
            <a:ext cx="2951837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5400" b="1">
                <a:solidFill>
                  <a:srgbClr val="0000FF"/>
                </a:solidFill>
                <a:latin typeface="Palatino" charset="0"/>
                <a:cs typeface="+mn-cs"/>
              </a:rPr>
              <a:t>2.</a:t>
            </a:r>
            <a:r>
              <a:rPr lang="es-ES" sz="5400">
                <a:latin typeface="Palatino" charset="0"/>
                <a:cs typeface="+mn-cs"/>
              </a:rPr>
              <a:t> 	pa</a:t>
            </a:r>
            <a:r>
              <a:rPr lang="es-ES" sz="5400" b="1" u="sng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5400">
                <a:latin typeface="Palatino" charset="0"/>
                <a:cs typeface="+mn-cs"/>
              </a:rPr>
              <a:t>o  </a:t>
            </a:r>
            <a:endParaRPr lang="es-CR" sz="54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5400">
                <a:latin typeface="Palatino" charset="0"/>
                <a:cs typeface="+mn-cs"/>
              </a:rPr>
              <a:t> 	sa</a:t>
            </a:r>
            <a:r>
              <a:rPr lang="es-ES" sz="5400" b="1" u="sng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400">
                <a:latin typeface="Palatino" charset="0"/>
                <a:cs typeface="+mn-cs"/>
              </a:rPr>
              <a:t>io</a:t>
            </a:r>
            <a:endParaRPr lang="es-CR" sz="54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5400">
                <a:latin typeface="Palatino" charset="0"/>
                <a:cs typeface="+mn-cs"/>
              </a:rPr>
              <a:t> 	sua</a:t>
            </a:r>
            <a:r>
              <a:rPr lang="es-ES" sz="5400" b="1" u="sng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5400">
                <a:latin typeface="Palatino" charset="0"/>
                <a:cs typeface="+mn-cs"/>
              </a:rPr>
              <a:t>e</a:t>
            </a:r>
            <a:endParaRPr lang="es-CR" sz="54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5400">
                <a:latin typeface="Palatino" charset="0"/>
                <a:cs typeface="+mn-cs"/>
              </a:rPr>
              <a:t> 	cue</a:t>
            </a:r>
            <a:r>
              <a:rPr lang="es-ES" sz="5400" b="1" u="sng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5400">
                <a:latin typeface="Palatino" charset="0"/>
                <a:cs typeface="+mn-cs"/>
              </a:rPr>
              <a:t>a</a:t>
            </a:r>
            <a:endParaRPr lang="es-CR" sz="54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5400">
                <a:latin typeface="Palatino" charset="0"/>
                <a:cs typeface="+mn-cs"/>
              </a:rPr>
              <a:t> 	la</a:t>
            </a:r>
            <a:r>
              <a:rPr lang="es-ES" sz="5400" b="1" u="sng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400">
                <a:latin typeface="Palatino" charset="0"/>
                <a:cs typeface="+mn-cs"/>
              </a:rPr>
              <a:t>ios</a:t>
            </a:r>
            <a:endParaRPr lang="en-US" sz="5400">
              <a:latin typeface="Palatino" charset="0"/>
              <a:cs typeface="+mn-cs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600450" y="4673601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31974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ChangeArrowheads="1"/>
          </p:cNvSpPr>
          <p:nvPr/>
        </p:nvSpPr>
        <p:spPr bwMode="auto">
          <a:xfrm>
            <a:off x="0" y="0"/>
            <a:ext cx="6858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+mn-cs"/>
              </a:rPr>
              <a:t>Articule</a:t>
            </a:r>
            <a:r>
              <a:rPr lang="en-US" sz="880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>
                <a:solidFill>
                  <a:srgbClr val="FF0000"/>
                </a:solidFill>
                <a:latin typeface="Arial Black"/>
                <a:cs typeface="+mn-cs"/>
              </a:rPr>
              <a:t>en voz alta</a:t>
            </a:r>
            <a:endParaRPr lang="en-US" sz="880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110595" name="Rectangle 3"/>
          <p:cNvSpPr>
            <a:spLocks noChangeArrowheads="1"/>
          </p:cNvSpPr>
          <p:nvPr/>
        </p:nvSpPr>
        <p:spPr bwMode="auto">
          <a:xfrm>
            <a:off x="171450" y="3107267"/>
            <a:ext cx="336432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4800" b="1">
                <a:solidFill>
                  <a:srgbClr val="0000FF"/>
                </a:solidFill>
                <a:latin typeface="Palatino" charset="0"/>
                <a:cs typeface="+mn-cs"/>
              </a:rPr>
              <a:t>3.</a:t>
            </a:r>
            <a:r>
              <a:rPr lang="es-ES" sz="4800" b="1">
                <a:latin typeface="Palatino" charset="0"/>
                <a:cs typeface="+mn-cs"/>
              </a:rPr>
              <a:t>	na</a:t>
            </a:r>
            <a:r>
              <a:rPr lang="es-ES" sz="48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800" b="1">
                <a:latin typeface="Palatino" charset="0"/>
                <a:cs typeface="+mn-cs"/>
              </a:rPr>
              <a:t>a</a:t>
            </a:r>
            <a:endParaRPr lang="es-CR" sz="4800" b="1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4800" b="1">
                <a:latin typeface="Palatino" charset="0"/>
                <a:cs typeface="+mn-cs"/>
              </a:rPr>
              <a:t>  	cui</a:t>
            </a:r>
            <a:r>
              <a:rPr lang="es-ES" sz="48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800" b="1">
                <a:latin typeface="Palatino" charset="0"/>
                <a:cs typeface="+mn-cs"/>
              </a:rPr>
              <a:t>a</a:t>
            </a:r>
            <a:r>
              <a:rPr lang="es-ES" sz="48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800" b="1">
                <a:latin typeface="Palatino" charset="0"/>
                <a:cs typeface="+mn-cs"/>
              </a:rPr>
              <a:t>o</a:t>
            </a:r>
            <a:endParaRPr lang="es-CR" sz="4800" b="1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4800" b="1">
                <a:latin typeface="Palatino" charset="0"/>
                <a:cs typeface="+mn-cs"/>
              </a:rPr>
              <a:t>	na</a:t>
            </a:r>
            <a:r>
              <a:rPr lang="es-ES" sz="48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800" b="1">
                <a:latin typeface="Palatino" charset="0"/>
                <a:cs typeface="+mn-cs"/>
              </a:rPr>
              <a:t>o	</a:t>
            </a:r>
            <a:endParaRPr lang="es-CR" sz="4800" b="1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4800" b="1">
                <a:latin typeface="Palatino" charset="0"/>
                <a:cs typeface="+mn-cs"/>
              </a:rPr>
              <a:t>	mie</a:t>
            </a:r>
            <a:r>
              <a:rPr lang="es-ES" sz="48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800" b="1">
                <a:latin typeface="Palatino" charset="0"/>
                <a:cs typeface="+mn-cs"/>
              </a:rPr>
              <a:t>o	</a:t>
            </a:r>
            <a:endParaRPr lang="es-CR" sz="4800" b="1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4800" b="1">
                <a:latin typeface="Palatino" charset="0"/>
                <a:cs typeface="+mn-cs"/>
              </a:rPr>
              <a:t> 	su</a:t>
            </a:r>
            <a:r>
              <a:rPr lang="es-ES" sz="48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800" b="1">
                <a:latin typeface="Palatino" charset="0"/>
                <a:cs typeface="+mn-cs"/>
              </a:rPr>
              <a:t>ar	</a:t>
            </a:r>
          </a:p>
          <a:p>
            <a:pPr>
              <a:defRPr/>
            </a:pPr>
            <a:r>
              <a:rPr lang="es-ES" sz="4800" b="1">
                <a:latin typeface="Palatino" charset="0"/>
                <a:cs typeface="+mn-cs"/>
              </a:rPr>
              <a:t>	la</a:t>
            </a:r>
            <a:r>
              <a:rPr lang="es-ES" sz="48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800" b="1">
                <a:latin typeface="Palatino" charset="0"/>
                <a:cs typeface="+mn-cs"/>
              </a:rPr>
              <a:t>rón</a:t>
            </a:r>
            <a:endParaRPr lang="en-US" sz="4800" b="1">
              <a:latin typeface="Palatino" charset="0"/>
              <a:cs typeface="+mn-cs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3600450" y="4673601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115180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ChangeArrowheads="1"/>
          </p:cNvSpPr>
          <p:nvPr/>
        </p:nvSpPr>
        <p:spPr bwMode="auto">
          <a:xfrm>
            <a:off x="0" y="0"/>
            <a:ext cx="6858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+mn-cs"/>
              </a:rPr>
              <a:t>Articule</a:t>
            </a:r>
            <a:r>
              <a:rPr lang="en-US" sz="880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>
                <a:solidFill>
                  <a:srgbClr val="FF0000"/>
                </a:solidFill>
                <a:latin typeface="Arial Black"/>
                <a:cs typeface="+mn-cs"/>
              </a:rPr>
              <a:t>en voz alta</a:t>
            </a:r>
            <a:endParaRPr lang="en-US" sz="880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111619" name="Rectangle 3"/>
          <p:cNvSpPr>
            <a:spLocks noChangeArrowheads="1"/>
          </p:cNvSpPr>
          <p:nvPr/>
        </p:nvSpPr>
        <p:spPr bwMode="auto">
          <a:xfrm>
            <a:off x="228601" y="3160185"/>
            <a:ext cx="8676699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6600" b="1">
                <a:solidFill>
                  <a:srgbClr val="0000FF"/>
                </a:solidFill>
                <a:latin typeface="Palatino" charset="0"/>
                <a:cs typeface="+mn-cs"/>
              </a:rPr>
              <a:t>4.</a:t>
            </a:r>
            <a:r>
              <a:rPr lang="es-ES" sz="6600">
                <a:latin typeface="Palatino" charset="0"/>
                <a:cs typeface="+mn-cs"/>
              </a:rPr>
              <a:t> 	es mi </a:t>
            </a:r>
            <a:r>
              <a:rPr lang="es-ES" sz="66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6600">
                <a:latin typeface="Palatino" charset="0"/>
                <a:cs typeface="+mn-cs"/>
              </a:rPr>
              <a:t>e</a:t>
            </a:r>
            <a:r>
              <a:rPr lang="es-ES" sz="66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6600">
                <a:latin typeface="Palatino" charset="0"/>
                <a:cs typeface="+mn-cs"/>
              </a:rPr>
              <a:t>o		</a:t>
            </a:r>
            <a:endParaRPr lang="es-CR" sz="66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600" b="1">
                <a:solidFill>
                  <a:srgbClr val="0000FF"/>
                </a:solidFill>
                <a:latin typeface="Palatino" charset="0"/>
                <a:cs typeface="+mn-cs"/>
              </a:rPr>
              <a:t>5.</a:t>
            </a:r>
            <a:r>
              <a:rPr lang="es-ES" sz="6600">
                <a:latin typeface="Palatino" charset="0"/>
                <a:cs typeface="+mn-cs"/>
              </a:rPr>
              <a:t> 	estoy sin </a:t>
            </a:r>
            <a:r>
              <a:rPr lang="es-ES" sz="6600" b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6600">
                <a:latin typeface="Palatino" charset="0"/>
                <a:cs typeface="+mn-cs"/>
              </a:rPr>
              <a:t>anas	</a:t>
            </a:r>
            <a:endParaRPr lang="es-CR" sz="66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600" b="1">
                <a:solidFill>
                  <a:srgbClr val="0000FF"/>
                </a:solidFill>
                <a:latin typeface="Palatino" charset="0"/>
                <a:cs typeface="+mn-cs"/>
              </a:rPr>
              <a:t>6.</a:t>
            </a:r>
            <a:r>
              <a:rPr lang="es-ES" sz="6600">
                <a:latin typeface="Palatino" charset="0"/>
                <a:cs typeface="+mn-cs"/>
              </a:rPr>
              <a:t> 	ha</a:t>
            </a:r>
            <a:r>
              <a:rPr lang="es-ES" sz="6600" b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6600">
                <a:latin typeface="Palatino" charset="0"/>
                <a:cs typeface="+mn-cs"/>
              </a:rPr>
              <a:t>laron </a:t>
            </a:r>
            <a:r>
              <a:rPr lang="es-ES" sz="66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6600">
                <a:latin typeface="Palatino" charset="0"/>
                <a:cs typeface="+mn-cs"/>
              </a:rPr>
              <a:t>e uste</a:t>
            </a:r>
            <a:r>
              <a:rPr lang="es-ES" sz="66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endParaRPr lang="es-CR" sz="66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600" b="1">
                <a:solidFill>
                  <a:srgbClr val="0000FF"/>
                </a:solidFill>
                <a:latin typeface="Palatino" charset="0"/>
                <a:cs typeface="+mn-cs"/>
              </a:rPr>
              <a:t>7.</a:t>
            </a:r>
            <a:r>
              <a:rPr lang="es-ES" sz="6600">
                <a:latin typeface="Palatino" charset="0"/>
                <a:cs typeface="+mn-cs"/>
              </a:rPr>
              <a:t> 	¿quién ha</a:t>
            </a:r>
            <a:r>
              <a:rPr lang="es-ES" sz="6600" b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6600">
                <a:latin typeface="Palatino" charset="0"/>
                <a:cs typeface="+mn-cs"/>
              </a:rPr>
              <a:t>ló </a:t>
            </a:r>
            <a:r>
              <a:rPr lang="es-ES" sz="66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6600">
                <a:latin typeface="Palatino" charset="0"/>
                <a:cs typeface="+mn-cs"/>
              </a:rPr>
              <a:t>e mí? </a:t>
            </a:r>
            <a:endParaRPr lang="en-US" sz="660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10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2057400" y="3962401"/>
            <a:ext cx="3570208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6600" b="1">
                <a:latin typeface="Palatino" charset="0"/>
                <a:cs typeface="+mn-cs"/>
              </a:rPr>
              <a:t>Y dijo</a:t>
            </a:r>
            <a:r>
              <a:rPr lang="es-ES" sz="6600">
                <a:latin typeface="Palatino" charset="0"/>
                <a:cs typeface="+mn-cs"/>
              </a:rPr>
              <a:t> …</a:t>
            </a:r>
            <a:endParaRPr lang="en-US" sz="6600">
              <a:latin typeface="Palatino" charset="0"/>
              <a:cs typeface="+mn-cs"/>
            </a:endParaRPr>
          </a:p>
        </p:txBody>
      </p:sp>
      <p:sp>
        <p:nvSpPr>
          <p:cNvPr id="113667" name="AutoShape 3"/>
          <p:cNvSpPr>
            <a:spLocks noChangeArrowheads="1"/>
          </p:cNvSpPr>
          <p:nvPr/>
        </p:nvSpPr>
        <p:spPr bwMode="auto">
          <a:xfrm>
            <a:off x="2114550" y="5994400"/>
            <a:ext cx="2743200" cy="12192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446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ChangeArrowheads="1"/>
          </p:cNvSpPr>
          <p:nvPr/>
        </p:nvSpPr>
        <p:spPr bwMode="auto">
          <a:xfrm>
            <a:off x="0" y="0"/>
            <a:ext cx="6858000" cy="1815882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5400">
                <a:solidFill>
                  <a:srgbClr val="FF0000"/>
                </a:solidFill>
                <a:latin typeface="Arial Black"/>
                <a:cs typeface="+mn-cs"/>
              </a:rPr>
              <a:t>Articule</a:t>
            </a:r>
            <a:r>
              <a:rPr lang="en-US" sz="720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000">
                <a:solidFill>
                  <a:srgbClr val="FF0000"/>
                </a:solidFill>
                <a:latin typeface="Arial Black"/>
                <a:cs typeface="+mn-cs"/>
              </a:rPr>
              <a:t>en voz alta</a:t>
            </a:r>
            <a:endParaRPr lang="en-US" sz="720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112643" name="Rectangle 3"/>
          <p:cNvSpPr>
            <a:spLocks noChangeArrowheads="1"/>
          </p:cNvSpPr>
          <p:nvPr/>
        </p:nvSpPr>
        <p:spPr bwMode="auto">
          <a:xfrm>
            <a:off x="228600" y="2544233"/>
            <a:ext cx="5243818" cy="499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4400" b="1">
                <a:latin typeface="Palatino" charset="0"/>
                <a:cs typeface="+mn-cs"/>
              </a:rPr>
              <a:t>Y dijo</a:t>
            </a:r>
            <a:r>
              <a:rPr lang="es-ES" sz="4400">
                <a:latin typeface="Palatino" charset="0"/>
                <a:cs typeface="+mn-cs"/>
              </a:rPr>
              <a:t> …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>
                <a:solidFill>
                  <a:srgbClr val="0000FF"/>
                </a:solidFill>
                <a:latin typeface="Palatino" charset="0"/>
                <a:cs typeface="+mn-cs"/>
              </a:rPr>
              <a:t>1. </a:t>
            </a:r>
            <a:r>
              <a:rPr lang="es-ES" sz="3600" b="1">
                <a:latin typeface="Palatino" charset="0"/>
                <a:cs typeface="+mn-cs"/>
              </a:rPr>
              <a:t>	</a:t>
            </a:r>
            <a:r>
              <a:rPr lang="es-ES" sz="3600" b="1" u="sng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>
                <a:latin typeface="Palatino" charset="0"/>
                <a:cs typeface="+mn-cs"/>
              </a:rPr>
              <a:t>uerra.	</a:t>
            </a:r>
            <a:br>
              <a:rPr lang="es-ES" sz="3600">
                <a:latin typeface="Palatino" charset="0"/>
                <a:cs typeface="+mn-cs"/>
              </a:rPr>
            </a:br>
            <a:r>
              <a:rPr lang="es-ES" sz="3600" b="1">
                <a:solidFill>
                  <a:srgbClr val="0000FF"/>
                </a:solidFill>
                <a:latin typeface="Palatino" charset="0"/>
                <a:cs typeface="+mn-cs"/>
              </a:rPr>
              <a:t>2. 	</a:t>
            </a:r>
            <a:r>
              <a:rPr lang="es-ES" sz="3600" b="1" u="sng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>
                <a:latin typeface="Palatino" charset="0"/>
                <a:cs typeface="+mn-cs"/>
              </a:rPr>
              <a:t>racias.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>
                <a:solidFill>
                  <a:srgbClr val="0000FF"/>
                </a:solidFill>
                <a:latin typeface="Palatino" charset="0"/>
                <a:cs typeface="+mn-cs"/>
              </a:rPr>
              <a:t>3. </a:t>
            </a:r>
            <a:r>
              <a:rPr lang="es-ES" sz="3600" b="1">
                <a:latin typeface="Palatino" charset="0"/>
                <a:cs typeface="+mn-cs"/>
              </a:rPr>
              <a:t>	</a:t>
            </a:r>
            <a:r>
              <a:rPr lang="es-ES" sz="3600" b="1" u="sng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>
                <a:latin typeface="Palatino" charset="0"/>
                <a:cs typeface="+mn-cs"/>
              </a:rPr>
              <a:t>anamos el parti</a:t>
            </a:r>
            <a:r>
              <a:rPr lang="es-ES" sz="3600" b="1" u="sng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>
                <a:latin typeface="Palatino" charset="0"/>
                <a:cs typeface="+mn-cs"/>
              </a:rPr>
              <a:t>o.	</a:t>
            </a:r>
            <a:br>
              <a:rPr lang="es-ES" sz="3600">
                <a:latin typeface="Palatino" charset="0"/>
                <a:cs typeface="+mn-cs"/>
              </a:rPr>
            </a:br>
            <a:r>
              <a:rPr lang="es-ES" sz="3600" b="1">
                <a:solidFill>
                  <a:srgbClr val="0000FF"/>
                </a:solidFill>
                <a:latin typeface="Palatino" charset="0"/>
                <a:cs typeface="+mn-cs"/>
              </a:rPr>
              <a:t>4. 	</a:t>
            </a:r>
            <a:r>
              <a:rPr lang="es-ES" sz="3600" b="1" u="sng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>
                <a:latin typeface="Palatino" charset="0"/>
                <a:cs typeface="+mn-cs"/>
              </a:rPr>
              <a:t>í</a:t>
            </a:r>
            <a:r>
              <a:rPr lang="es-ES" sz="3600" b="1" u="sng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>
                <a:latin typeface="Palatino" charset="0"/>
                <a:cs typeface="+mn-cs"/>
              </a:rPr>
              <a:t>aselo a </a:t>
            </a:r>
            <a:r>
              <a:rPr lang="es-ES" sz="3600" b="1" u="sng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>
                <a:latin typeface="Palatino" charset="0"/>
                <a:cs typeface="+mn-cs"/>
              </a:rPr>
              <a:t>erónica.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>
                <a:solidFill>
                  <a:srgbClr val="0000FF"/>
                </a:solidFill>
                <a:latin typeface="Palatino" charset="0"/>
                <a:cs typeface="+mn-cs"/>
              </a:rPr>
              <a:t>5. </a:t>
            </a:r>
            <a:r>
              <a:rPr lang="es-ES" sz="3600" b="1">
                <a:latin typeface="Palatino" charset="0"/>
                <a:cs typeface="+mn-cs"/>
              </a:rPr>
              <a:t>	</a:t>
            </a:r>
            <a:r>
              <a:rPr lang="es-ES" sz="3600">
                <a:latin typeface="Palatino" charset="0"/>
                <a:cs typeface="+mn-cs"/>
              </a:rPr>
              <a:t>¿</a:t>
            </a:r>
            <a:r>
              <a:rPr lang="es-ES" sz="3600" b="1" u="sng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>
                <a:latin typeface="Palatino" charset="0"/>
                <a:cs typeface="+mn-cs"/>
              </a:rPr>
              <a:t>ailamos?	</a:t>
            </a:r>
          </a:p>
          <a:p>
            <a:pPr>
              <a:lnSpc>
                <a:spcPct val="128000"/>
              </a:lnSpc>
              <a:defRPr/>
            </a:pPr>
            <a:r>
              <a:rPr lang="es-ES" sz="3600" b="1">
                <a:solidFill>
                  <a:srgbClr val="0000FF"/>
                </a:solidFill>
                <a:latin typeface="Palatino" charset="0"/>
                <a:cs typeface="+mn-cs"/>
              </a:rPr>
              <a:t>6. </a:t>
            </a:r>
            <a:r>
              <a:rPr lang="es-ES" sz="3600">
                <a:solidFill>
                  <a:srgbClr val="0000FF"/>
                </a:solidFill>
                <a:latin typeface="Palatino" charset="0"/>
                <a:cs typeface="+mn-cs"/>
              </a:rPr>
              <a:t>	</a:t>
            </a:r>
            <a:r>
              <a:rPr lang="es-ES" sz="3600" b="1" u="sng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>
                <a:latin typeface="Palatino" charset="0"/>
                <a:cs typeface="+mn-cs"/>
              </a:rPr>
              <a:t>é</a:t>
            </a:r>
            <a:r>
              <a:rPr lang="es-ES" sz="3600" b="1" u="sng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>
                <a:latin typeface="Palatino" charset="0"/>
                <a:cs typeface="+mn-cs"/>
              </a:rPr>
              <a:t>elo to</a:t>
            </a:r>
            <a:r>
              <a:rPr lang="es-ES" sz="3600" b="1" u="sng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>
                <a:latin typeface="Palatino" charset="0"/>
                <a:cs typeface="+mn-cs"/>
              </a:rPr>
              <a:t>o.	</a:t>
            </a:r>
          </a:p>
        </p:txBody>
      </p:sp>
      <p:sp>
        <p:nvSpPr>
          <p:cNvPr id="112644" name="Rectangle 4"/>
          <p:cNvSpPr>
            <a:spLocks noChangeArrowheads="1"/>
          </p:cNvSpPr>
          <p:nvPr/>
        </p:nvSpPr>
        <p:spPr bwMode="auto">
          <a:xfrm>
            <a:off x="4457700" y="3860800"/>
            <a:ext cx="2027635" cy="1754327"/>
          </a:xfrm>
          <a:prstGeom prst="rect">
            <a:avLst/>
          </a:prstGeom>
          <a:solidFill>
            <a:srgbClr val="0000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3600">
                <a:solidFill>
                  <a:schemeClr val="bg1"/>
                </a:solidFill>
                <a:latin typeface="Rockwell Extra Bold" charset="0"/>
                <a:cs typeface="+mn-cs"/>
              </a:rPr>
              <a:t>siempre suave</a:t>
            </a:r>
          </a:p>
        </p:txBody>
      </p:sp>
    </p:spTree>
    <p:extLst>
      <p:ext uri="{BB962C8B-B14F-4D97-AF65-F5344CB8AC3E}">
        <p14:creationId xmlns:p14="http://schemas.microsoft.com/office/powerpoint/2010/main" val="151502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4" grpId="0" animBg="1" autoUpdateAnimBg="0"/>
    </p:bld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ChangeArrowheads="1"/>
          </p:cNvSpPr>
          <p:nvPr/>
        </p:nvSpPr>
        <p:spPr bwMode="auto">
          <a:xfrm>
            <a:off x="0" y="1"/>
            <a:ext cx="6858000" cy="1723549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 b="1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s-ES" sz="4000" b="1" i="1">
                <a:solidFill>
                  <a:srgbClr val="0000FF"/>
                </a:solidFill>
                <a:latin typeface="Palatino" charset="0"/>
                <a:cs typeface="+mn-cs"/>
              </a:rPr>
              <a:t>Volverán las oscuras golondrinas</a:t>
            </a:r>
            <a:endParaRPr lang="en-US" sz="4000" b="1" i="1">
              <a:solidFill>
                <a:srgbClr val="0000FF"/>
              </a:solidFill>
              <a:latin typeface="Palatino" charset="0"/>
              <a:cs typeface="+mn-cs"/>
            </a:endParaRPr>
          </a:p>
        </p:txBody>
      </p:sp>
      <p:sp>
        <p:nvSpPr>
          <p:cNvPr id="114691" name="Rectangle 3"/>
          <p:cNvSpPr>
            <a:spLocks noChangeArrowheads="1"/>
          </p:cNvSpPr>
          <p:nvPr/>
        </p:nvSpPr>
        <p:spPr bwMode="auto">
          <a:xfrm>
            <a:off x="-1904953" y="406400"/>
            <a:ext cx="10149984" cy="698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lvl="4" algn="ctr">
              <a:defRPr/>
            </a:pPr>
            <a:endParaRPr lang="es-ES" sz="3600" b="1" i="1">
              <a:latin typeface="Palatino" charset="0"/>
              <a:cs typeface="+mn-cs"/>
            </a:endParaRPr>
          </a:p>
          <a:p>
            <a:pPr marL="457200" lvl="4" algn="ctr">
              <a:defRPr/>
            </a:pPr>
            <a:r>
              <a:rPr lang="es-ES" sz="3600" b="1" i="1">
                <a:latin typeface="Palatino" charset="0"/>
                <a:cs typeface="+mn-cs"/>
              </a:rPr>
              <a:t> </a:t>
            </a:r>
          </a:p>
          <a:p>
            <a:pPr algn="ctr">
              <a:defRPr/>
            </a:pPr>
            <a:r>
              <a:rPr lang="es-CR" sz="3600" b="1" i="1">
                <a:latin typeface="Palatino" charset="0"/>
                <a:cs typeface="+mn-cs"/>
              </a:rPr>
              <a:t>	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b="1" i="1">
                <a:latin typeface="Palatino" charset="0"/>
                <a:cs typeface="+mn-cs"/>
              </a:rPr>
              <a:t>ol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b="1" i="1">
                <a:latin typeface="Palatino" charset="0"/>
                <a:cs typeface="+mn-cs"/>
              </a:rPr>
              <a:t>erán las oscuras 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b="1" i="1">
                <a:latin typeface="Palatino" charset="0"/>
                <a:cs typeface="+mn-cs"/>
              </a:rPr>
              <a:t>olondrinas</a:t>
            </a:r>
            <a:r>
              <a:rPr lang="es-CR" sz="3600" b="1" i="1">
                <a:latin typeface="Palatino" charset="0"/>
                <a:cs typeface="+mn-cs"/>
              </a:rPr>
              <a:t> </a:t>
            </a:r>
            <a:br>
              <a:rPr lang="es-CR" sz="3600" b="1" i="1">
                <a:latin typeface="Palatino" charset="0"/>
                <a:cs typeface="+mn-cs"/>
              </a:rPr>
            </a:br>
            <a:r>
              <a:rPr lang="es-CR" sz="3600" b="1" i="1">
                <a:latin typeface="Palatino" charset="0"/>
                <a:cs typeface="+mn-cs"/>
              </a:rPr>
              <a:t>	</a:t>
            </a:r>
            <a:r>
              <a:rPr lang="es-ES" sz="3600" b="1" i="1">
                <a:latin typeface="Palatino" charset="0"/>
                <a:cs typeface="+mn-cs"/>
              </a:rPr>
              <a:t>en tu 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b="1" i="1">
                <a:latin typeface="Palatino" charset="0"/>
                <a:cs typeface="+mn-cs"/>
              </a:rPr>
              <a:t>alcón sus ni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b="1" i="1">
                <a:latin typeface="Palatino" charset="0"/>
                <a:cs typeface="+mn-cs"/>
              </a:rPr>
              <a:t>os a col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b="1" i="1">
                <a:latin typeface="Palatino" charset="0"/>
                <a:cs typeface="+mn-cs"/>
              </a:rPr>
              <a:t>ar,</a:t>
            </a:r>
          </a:p>
          <a:p>
            <a:pPr algn="ctr">
              <a:defRPr/>
            </a:pPr>
            <a:r>
              <a:rPr lang="es-CR" sz="3600" b="1" i="1">
                <a:latin typeface="Palatino" charset="0"/>
                <a:cs typeface="+mn-cs"/>
              </a:rPr>
              <a:t>	</a:t>
            </a:r>
            <a:r>
              <a:rPr lang="es-ES" sz="3600" b="1" i="1">
                <a:latin typeface="Palatino" charset="0"/>
                <a:cs typeface="+mn-cs"/>
              </a:rPr>
              <a:t>y otra 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b="1" i="1">
                <a:latin typeface="Palatino" charset="0"/>
                <a:cs typeface="+mn-cs"/>
              </a:rPr>
              <a:t>ez con el ala a sus cristales</a:t>
            </a:r>
          </a:p>
          <a:p>
            <a:pPr algn="ctr">
              <a:defRPr/>
            </a:pPr>
            <a:r>
              <a:rPr lang="es-CR" sz="3600" b="1" i="1">
                <a:latin typeface="Palatino" charset="0"/>
                <a:cs typeface="+mn-cs"/>
              </a:rPr>
              <a:t>	</a:t>
            </a:r>
            <a:r>
              <a:rPr lang="es-ES" sz="3600" b="1" i="1">
                <a:latin typeface="Palatino" charset="0"/>
                <a:cs typeface="+mn-cs"/>
              </a:rPr>
              <a:t>ju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3600" b="1" i="1">
                <a:latin typeface="Palatino" charset="0"/>
                <a:cs typeface="+mn-cs"/>
              </a:rPr>
              <a:t>ando llamarán.</a:t>
            </a:r>
          </a:p>
          <a:p>
            <a:pPr algn="ctr">
              <a:defRPr/>
            </a:pPr>
            <a:endParaRPr lang="es-ES" sz="3600" b="1" i="1">
              <a:latin typeface="Palatino" charset="0"/>
              <a:cs typeface="+mn-cs"/>
            </a:endParaRPr>
          </a:p>
          <a:p>
            <a:pPr algn="ctr">
              <a:defRPr/>
            </a:pPr>
            <a:r>
              <a:rPr lang="es-CR" sz="3600" b="1" i="1">
                <a:latin typeface="Palatino" charset="0"/>
                <a:cs typeface="+mn-cs"/>
              </a:rPr>
              <a:t>	</a:t>
            </a:r>
            <a:r>
              <a:rPr lang="es-ES" sz="3600" b="1" i="1">
                <a:latin typeface="Palatino" charset="0"/>
                <a:cs typeface="+mn-cs"/>
              </a:rPr>
              <a:t>Pero aquellas que el 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b="1" i="1">
                <a:latin typeface="Palatino" charset="0"/>
                <a:cs typeface="+mn-cs"/>
              </a:rPr>
              <a:t>uelo refrena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3600" b="1" i="1">
                <a:latin typeface="Palatino" charset="0"/>
                <a:cs typeface="+mn-cs"/>
              </a:rPr>
              <a:t>an</a:t>
            </a:r>
          </a:p>
          <a:p>
            <a:pPr algn="ctr">
              <a:defRPr/>
            </a:pPr>
            <a:r>
              <a:rPr lang="es-CR" sz="3600" b="1" i="1">
                <a:latin typeface="Palatino" charset="0"/>
                <a:cs typeface="+mn-cs"/>
              </a:rPr>
              <a:t>	</a:t>
            </a:r>
            <a:r>
              <a:rPr lang="es-ES" sz="3600" b="1" i="1">
                <a:latin typeface="Palatino" charset="0"/>
                <a:cs typeface="+mn-cs"/>
              </a:rPr>
              <a:t>tu hermosura y mi 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3600" b="1" i="1">
                <a:latin typeface="Palatino" charset="0"/>
                <a:cs typeface="+mn-cs"/>
              </a:rPr>
              <a:t>icha al contemplar,</a:t>
            </a:r>
          </a:p>
          <a:p>
            <a:pPr algn="ctr">
              <a:defRPr/>
            </a:pPr>
            <a:r>
              <a:rPr lang="es-CR" sz="3600" b="1" i="1">
                <a:latin typeface="Palatino" charset="0"/>
                <a:cs typeface="+mn-cs"/>
              </a:rPr>
              <a:t>	</a:t>
            </a:r>
            <a:r>
              <a:rPr lang="es-ES" sz="3600" b="1" i="1">
                <a:latin typeface="Palatino" charset="0"/>
                <a:cs typeface="+mn-cs"/>
              </a:rPr>
              <a:t>aquellas que aprendieron nuestros nombres,</a:t>
            </a:r>
          </a:p>
          <a:p>
            <a:pPr algn="ctr">
              <a:defRPr/>
            </a:pPr>
            <a:r>
              <a:rPr lang="es-CR" sz="3600" b="1" i="1">
                <a:latin typeface="Palatino" charset="0"/>
                <a:cs typeface="+mn-cs"/>
              </a:rPr>
              <a:t>	</a:t>
            </a:r>
            <a:r>
              <a:rPr lang="es-ES" sz="3600" b="1" i="1">
                <a:latin typeface="Palatino" charset="0"/>
                <a:cs typeface="+mn-cs"/>
              </a:rPr>
              <a:t>ésas... ¡no 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b="1" i="1">
                <a:latin typeface="Palatino" charset="0"/>
                <a:cs typeface="+mn-cs"/>
              </a:rPr>
              <a:t>ol</a:t>
            </a:r>
            <a:r>
              <a:rPr lang="es-ES" sz="3600" b="1" i="1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3600" b="1" i="1">
                <a:latin typeface="Palatino" charset="0"/>
                <a:cs typeface="+mn-cs"/>
              </a:rPr>
              <a:t>erán!</a:t>
            </a:r>
          </a:p>
          <a:p>
            <a:pPr algn="ctr">
              <a:defRPr/>
            </a:pPr>
            <a:endParaRPr lang="es-ES" sz="1600" b="1">
              <a:latin typeface="Palatino" charset="0"/>
              <a:cs typeface="+mn-cs"/>
            </a:endParaRPr>
          </a:p>
          <a:p>
            <a:pPr algn="ctr">
              <a:defRPr/>
            </a:pPr>
            <a:r>
              <a:rPr lang="es-ES" sz="3600" b="1">
                <a:latin typeface="Palatino" charset="0"/>
                <a:cs typeface="+mn-cs"/>
              </a:rPr>
              <a:t>         </a:t>
            </a:r>
            <a:r>
              <a:rPr lang="es-ES" sz="3600" b="1" i="1">
                <a:latin typeface="Palatino" charset="0"/>
                <a:cs typeface="+mn-cs"/>
              </a:rPr>
              <a:t>                  	 </a:t>
            </a:r>
          </a:p>
        </p:txBody>
      </p:sp>
      <p:sp>
        <p:nvSpPr>
          <p:cNvPr id="114694" name="Rectangle 6"/>
          <p:cNvSpPr>
            <a:spLocks noChangeArrowheads="1"/>
          </p:cNvSpPr>
          <p:nvPr/>
        </p:nvSpPr>
        <p:spPr bwMode="auto">
          <a:xfrm>
            <a:off x="4514850" y="8331200"/>
            <a:ext cx="303331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2000" b="1" i="1">
                <a:latin typeface="Palatino" charset="0"/>
                <a:cs typeface="+mn-cs"/>
              </a:rPr>
              <a:t>Gustavo Adolfo Bécquer</a:t>
            </a:r>
            <a:endParaRPr lang="en-US" sz="2000" b="1" i="1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211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0"/>
            <a:ext cx="6858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+mn-cs"/>
              </a:rPr>
              <a:t>Articule</a:t>
            </a:r>
            <a:r>
              <a:rPr lang="en-US" sz="880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>
                <a:solidFill>
                  <a:srgbClr val="FF0000"/>
                </a:solidFill>
                <a:latin typeface="Arial Black"/>
                <a:cs typeface="+mn-cs"/>
              </a:rPr>
              <a:t>en voz alta</a:t>
            </a:r>
            <a:endParaRPr lang="en-US" sz="880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171450" y="2925234"/>
            <a:ext cx="5658144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pt-PT" sz="6000" b="1">
                <a:solidFill>
                  <a:srgbClr val="0000FF"/>
                </a:solidFill>
                <a:latin typeface="Palatino" charset="0"/>
                <a:cs typeface="+mn-cs"/>
              </a:rPr>
              <a:t>1.</a:t>
            </a:r>
            <a:r>
              <a:rPr lang="pt-PT" sz="6000">
                <a:latin typeface="Palatino" charset="0"/>
                <a:cs typeface="+mn-cs"/>
              </a:rPr>
              <a:t> 	ten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6000">
                <a:latin typeface="Palatino" charset="0"/>
                <a:cs typeface="+mn-cs"/>
              </a:rPr>
              <a:t>o 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pt-PT" sz="6000">
                <a:latin typeface="Palatino" charset="0"/>
                <a:cs typeface="+mn-cs"/>
              </a:rPr>
              <a:t>	tan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6000">
                <a:latin typeface="Palatino" charset="0"/>
                <a:cs typeface="+mn-cs"/>
              </a:rPr>
              <a:t>o 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000">
                <a:latin typeface="Palatino" charset="0"/>
                <a:cs typeface="+mn-cs"/>
              </a:rPr>
              <a:t>	an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6000">
                <a:latin typeface="Palatino" charset="0"/>
                <a:cs typeface="+mn-cs"/>
              </a:rPr>
              <a:t>o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000">
                <a:latin typeface="Palatino" charset="0"/>
                <a:cs typeface="+mn-cs"/>
              </a:rPr>
              <a:t>	on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6000">
                <a:latin typeface="Palatino" charset="0"/>
                <a:cs typeface="+mn-cs"/>
              </a:rPr>
              <a:t>a	</a:t>
            </a:r>
            <a:endParaRPr lang="es-CR" sz="6000">
              <a:latin typeface="Palatino" charset="0"/>
              <a:cs typeface="+mn-cs"/>
            </a:endParaRPr>
          </a:p>
          <a:p>
            <a:pPr>
              <a:defRPr/>
            </a:pPr>
            <a:r>
              <a:rPr lang="es-ES" sz="6000">
                <a:latin typeface="Palatino" charset="0"/>
                <a:cs typeface="+mn-cs"/>
              </a:rPr>
              <a:t>	am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6000">
                <a:latin typeface="Palatino" charset="0"/>
                <a:cs typeface="+mn-cs"/>
              </a:rPr>
              <a:t>os, en</a:t>
            </a:r>
            <a:r>
              <a:rPr lang="pt-PT" sz="6000" b="1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6000">
                <a:latin typeface="Palatino" charset="0"/>
                <a:cs typeface="+mn-cs"/>
              </a:rPr>
              <a:t>ío	</a:t>
            </a:r>
            <a:endParaRPr lang="en-US" sz="6000">
              <a:latin typeface="Palatino" charset="0"/>
              <a:cs typeface="+mn-cs"/>
            </a:endParaRPr>
          </a:p>
        </p:txBody>
      </p:sp>
      <p:sp>
        <p:nvSpPr>
          <p:cNvPr id="202756" name="Rectangle 4"/>
          <p:cNvSpPr>
            <a:spLocks noChangeArrowheads="1"/>
          </p:cNvSpPr>
          <p:nvPr/>
        </p:nvSpPr>
        <p:spPr bwMode="auto">
          <a:xfrm>
            <a:off x="3832623" y="3251201"/>
            <a:ext cx="4072750" cy="144655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800">
                <a:solidFill>
                  <a:srgbClr val="FFFF00"/>
                </a:solidFill>
                <a:latin typeface="Arial Black"/>
                <a:cs typeface="+mn-cs"/>
              </a:rPr>
              <a:t>[b,d,g]</a:t>
            </a: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4839892" y="7069667"/>
            <a:ext cx="2694367" cy="1569660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600" b="1">
                <a:solidFill>
                  <a:srgbClr val="FFFF00"/>
                </a:solidFill>
                <a:cs typeface="+mn-cs"/>
              </a:rPr>
              <a:t>duro</a:t>
            </a:r>
          </a:p>
        </p:txBody>
      </p:sp>
      <p:sp>
        <p:nvSpPr>
          <p:cNvPr id="202758" name="Rectangle 6"/>
          <p:cNvSpPr>
            <a:spLocks noChangeArrowheads="1"/>
          </p:cNvSpPr>
          <p:nvPr/>
        </p:nvSpPr>
        <p:spPr bwMode="auto">
          <a:xfrm>
            <a:off x="4922044" y="5566834"/>
            <a:ext cx="25528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cs typeface="+mn-cs"/>
              </a:rPr>
              <a:t>Símbolos fonéticos</a:t>
            </a:r>
          </a:p>
        </p:txBody>
      </p:sp>
    </p:spTree>
    <p:extLst>
      <p:ext uri="{BB962C8B-B14F-4D97-AF65-F5344CB8AC3E}">
        <p14:creationId xmlns:p14="http://schemas.microsoft.com/office/powerpoint/2010/main" val="34774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" fill="hold"/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" fill="hold"/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" fill="hold"/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5" grpId="0" build="p" autoUpdateAnimBg="0"/>
    </p:bld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3"/>
          <p:cNvSpPr>
            <a:spLocks noChangeArrowheads="1"/>
          </p:cNvSpPr>
          <p:nvPr/>
        </p:nvSpPr>
        <p:spPr bwMode="auto">
          <a:xfrm>
            <a:off x="0" y="1"/>
            <a:ext cx="6858000" cy="569386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800" u="sng">
                <a:solidFill>
                  <a:srgbClr val="FF0000"/>
                </a:solidFill>
                <a:latin typeface="Arial Black"/>
                <a:cs typeface="Arial Black"/>
              </a:rPr>
              <a:t>Regla Universal</a:t>
            </a:r>
            <a:endParaRPr lang="en-US" sz="880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7200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880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"suave</a:t>
            </a:r>
            <a:r>
              <a:rPr lang="ja-JP" altLang="en-US" sz="6600">
                <a:solidFill>
                  <a:srgbClr val="FF0000"/>
                </a:solidFill>
                <a:latin typeface="Arial Black"/>
                <a:cs typeface="Arial Black"/>
              </a:rPr>
              <a:t>”</a:t>
            </a:r>
            <a:endParaRPr lang="en-US" altLang="ja-JP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(siempre)</a:t>
            </a:r>
            <a:endParaRPr lang="en-US" sz="60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35842" name="TextBox 1"/>
          <p:cNvSpPr txBox="1">
            <a:spLocks noChangeArrowheads="1"/>
          </p:cNvSpPr>
          <p:nvPr/>
        </p:nvSpPr>
        <p:spPr bwMode="auto">
          <a:xfrm>
            <a:off x="2228850" y="7763933"/>
            <a:ext cx="30490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000" b="1"/>
              <a:t>"b, d, g"</a:t>
            </a:r>
          </a:p>
        </p:txBody>
      </p:sp>
    </p:spTree>
    <p:extLst>
      <p:ext uri="{BB962C8B-B14F-4D97-AF65-F5344CB8AC3E}">
        <p14:creationId xmlns:p14="http://schemas.microsoft.com/office/powerpoint/2010/main" val="40889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32868" y="6705601"/>
            <a:ext cx="4981202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067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 autoUpdateAnimBg="0"/>
    </p:bld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2000250" y="40640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1590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3"/>
          <p:cNvSpPr>
            <a:spLocks noChangeArrowheads="1"/>
          </p:cNvSpPr>
          <p:nvPr/>
        </p:nvSpPr>
        <p:spPr bwMode="auto">
          <a:xfrm>
            <a:off x="0" y="1"/>
            <a:ext cx="6858000" cy="341632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7200">
                <a:solidFill>
                  <a:schemeClr val="bg1"/>
                </a:solidFill>
                <a:latin typeface="Arial Black" charset="0"/>
              </a:rPr>
              <a:t>HOY</a:t>
            </a:r>
          </a:p>
          <a:p>
            <a:pPr algn="ctr"/>
            <a:r>
              <a:rPr lang="en-US" sz="7200">
                <a:solidFill>
                  <a:schemeClr val="bg1"/>
                </a:solidFill>
                <a:latin typeface="Arial Black" charset="0"/>
              </a:rPr>
              <a:t>Cosas nuevas</a:t>
            </a:r>
          </a:p>
        </p:txBody>
      </p:sp>
      <p:sp>
        <p:nvSpPr>
          <p:cNvPr id="37890" name="Rectangle 1"/>
          <p:cNvSpPr>
            <a:spLocks noChangeArrowheads="1"/>
          </p:cNvSpPr>
          <p:nvPr/>
        </p:nvSpPr>
        <p:spPr bwMode="auto">
          <a:xfrm>
            <a:off x="1085850" y="4064001"/>
            <a:ext cx="577215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“</a:t>
            </a:r>
            <a:r>
              <a:rPr lang="en-US" altLang="ja-JP" sz="16600">
                <a:solidFill>
                  <a:schemeClr val="accent2"/>
                </a:solidFill>
                <a:latin typeface="Arial Black" charset="0"/>
              </a:rPr>
              <a:t>s, z</a:t>
            </a:r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”</a:t>
            </a:r>
            <a:endParaRPr lang="en-US" sz="16600">
              <a:solidFill>
                <a:schemeClr val="accent2"/>
              </a:solidFill>
              <a:latin typeface="Arial Black" charset="0"/>
            </a:endParaRPr>
          </a:p>
        </p:txBody>
      </p:sp>
      <p:sp>
        <p:nvSpPr>
          <p:cNvPr id="37891" name="TextBox 2"/>
          <p:cNvSpPr txBox="1">
            <a:spLocks noChangeArrowheads="1"/>
          </p:cNvSpPr>
          <p:nvPr/>
        </p:nvSpPr>
        <p:spPr bwMode="auto">
          <a:xfrm>
            <a:off x="1434703" y="7869768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mú</a:t>
            </a:r>
            <a:r>
              <a:rPr lang="en-US" sz="6600" b="1">
                <a:solidFill>
                  <a:srgbClr val="FF0000"/>
                </a:solidFill>
              </a:rPr>
              <a:t>s</a:t>
            </a:r>
            <a:r>
              <a:rPr lang="en-US" sz="6600"/>
              <a:t>ica</a:t>
            </a:r>
          </a:p>
        </p:txBody>
      </p:sp>
      <p:sp>
        <p:nvSpPr>
          <p:cNvPr id="37892" name="TextBox 4"/>
          <p:cNvSpPr txBox="1">
            <a:spLocks noChangeArrowheads="1"/>
          </p:cNvSpPr>
          <p:nvPr/>
        </p:nvSpPr>
        <p:spPr bwMode="auto">
          <a:xfrm>
            <a:off x="3657600" y="7924801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Co</a:t>
            </a:r>
            <a:r>
              <a:rPr lang="en-US" sz="6600" b="1">
                <a:solidFill>
                  <a:srgbClr val="FF0000"/>
                </a:solidFill>
              </a:rPr>
              <a:t>z</a:t>
            </a:r>
            <a:r>
              <a:rPr lang="en-US" sz="6600"/>
              <a:t>umel</a:t>
            </a:r>
          </a:p>
        </p:txBody>
      </p:sp>
    </p:spTree>
    <p:extLst>
      <p:ext uri="{BB962C8B-B14F-4D97-AF65-F5344CB8AC3E}">
        <p14:creationId xmlns:p14="http://schemas.microsoft.com/office/powerpoint/2010/main" val="231810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3"/>
          <p:cNvSpPr>
            <a:spLocks noChangeArrowheads="1"/>
          </p:cNvSpPr>
          <p:nvPr/>
        </p:nvSpPr>
        <p:spPr bwMode="auto">
          <a:xfrm>
            <a:off x="0" y="0"/>
            <a:ext cx="6858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Arial Black" charset="0"/>
              </a:rPr>
              <a:t>Regla</a:t>
            </a:r>
          </a:p>
        </p:txBody>
      </p:sp>
      <p:sp>
        <p:nvSpPr>
          <p:cNvPr id="38914" name="Rectangle 1"/>
          <p:cNvSpPr>
            <a:spLocks noChangeArrowheads="1"/>
          </p:cNvSpPr>
          <p:nvPr/>
        </p:nvSpPr>
        <p:spPr bwMode="auto">
          <a:xfrm>
            <a:off x="1085850" y="4064001"/>
            <a:ext cx="577215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“</a:t>
            </a:r>
            <a:r>
              <a:rPr lang="en-US" altLang="ja-JP" sz="16600">
                <a:solidFill>
                  <a:schemeClr val="accent2"/>
                </a:solidFill>
                <a:latin typeface="Arial Black" charset="0"/>
              </a:rPr>
              <a:t>s, z</a:t>
            </a:r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”</a:t>
            </a:r>
            <a:endParaRPr lang="en-US" sz="16600">
              <a:solidFill>
                <a:schemeClr val="accent2"/>
              </a:solidFill>
              <a:latin typeface="Arial Black" charset="0"/>
            </a:endParaRPr>
          </a:p>
        </p:txBody>
      </p:sp>
      <p:sp>
        <p:nvSpPr>
          <p:cNvPr id="3" name="Frame 2"/>
          <p:cNvSpPr/>
          <p:nvPr/>
        </p:nvSpPr>
        <p:spPr bwMode="auto">
          <a:xfrm>
            <a:off x="914400" y="3556000"/>
            <a:ext cx="2971800" cy="47752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38916" name="TextBox 4"/>
          <p:cNvSpPr txBox="1">
            <a:spLocks noChangeArrowheads="1"/>
          </p:cNvSpPr>
          <p:nvPr/>
        </p:nvSpPr>
        <p:spPr bwMode="auto">
          <a:xfrm>
            <a:off x="1434703" y="7869768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mú</a:t>
            </a:r>
            <a:r>
              <a:rPr lang="en-US" sz="6600" b="1">
                <a:solidFill>
                  <a:srgbClr val="FF0000"/>
                </a:solidFill>
              </a:rPr>
              <a:t>s</a:t>
            </a:r>
            <a:r>
              <a:rPr lang="en-US" sz="6600"/>
              <a:t>ica</a:t>
            </a:r>
          </a:p>
        </p:txBody>
      </p:sp>
      <p:sp>
        <p:nvSpPr>
          <p:cNvPr id="38917" name="TextBox 5"/>
          <p:cNvSpPr txBox="1">
            <a:spLocks noChangeArrowheads="1"/>
          </p:cNvSpPr>
          <p:nvPr/>
        </p:nvSpPr>
        <p:spPr bwMode="auto">
          <a:xfrm>
            <a:off x="3657600" y="7924801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Co</a:t>
            </a:r>
            <a:r>
              <a:rPr lang="en-US" sz="6600" b="1">
                <a:solidFill>
                  <a:srgbClr val="FF0000"/>
                </a:solidFill>
              </a:rPr>
              <a:t>z</a:t>
            </a:r>
            <a:r>
              <a:rPr lang="en-US" sz="6600"/>
              <a:t>umel</a:t>
            </a:r>
          </a:p>
        </p:txBody>
      </p:sp>
    </p:spTree>
    <p:extLst>
      <p:ext uri="{BB962C8B-B14F-4D97-AF65-F5344CB8AC3E}">
        <p14:creationId xmlns:p14="http://schemas.microsoft.com/office/powerpoint/2010/main" val="31343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3"/>
          <p:cNvSpPr>
            <a:spLocks noChangeArrowheads="1"/>
          </p:cNvSpPr>
          <p:nvPr/>
        </p:nvSpPr>
        <p:spPr bwMode="auto">
          <a:xfrm>
            <a:off x="0" y="0"/>
            <a:ext cx="6858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Arial Black" charset="0"/>
              </a:rPr>
              <a:t>Regla</a:t>
            </a:r>
          </a:p>
        </p:txBody>
      </p:sp>
      <p:sp>
        <p:nvSpPr>
          <p:cNvPr id="39938" name="Rectangle 1"/>
          <p:cNvSpPr>
            <a:spLocks noChangeArrowheads="1"/>
          </p:cNvSpPr>
          <p:nvPr/>
        </p:nvSpPr>
        <p:spPr bwMode="auto">
          <a:xfrm>
            <a:off x="1085850" y="3251201"/>
            <a:ext cx="577215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“</a:t>
            </a:r>
            <a:r>
              <a:rPr lang="en-US" altLang="ja-JP" sz="16600">
                <a:solidFill>
                  <a:schemeClr val="accent2"/>
                </a:solidFill>
                <a:latin typeface="Arial Black" charset="0"/>
              </a:rPr>
              <a:t>s, z</a:t>
            </a:r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”</a:t>
            </a:r>
            <a:endParaRPr lang="en-US" sz="16600">
              <a:solidFill>
                <a:schemeClr val="accent2"/>
              </a:solidFill>
              <a:latin typeface="Arial Black" charset="0"/>
            </a:endParaRPr>
          </a:p>
        </p:txBody>
      </p:sp>
      <p:sp>
        <p:nvSpPr>
          <p:cNvPr id="3" name="Frame 2"/>
          <p:cNvSpPr/>
          <p:nvPr/>
        </p:nvSpPr>
        <p:spPr bwMode="auto">
          <a:xfrm>
            <a:off x="914400" y="2743200"/>
            <a:ext cx="2971800" cy="47752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&quot;No&quot; Symbol 3"/>
          <p:cNvSpPr/>
          <p:nvPr/>
        </p:nvSpPr>
        <p:spPr bwMode="auto">
          <a:xfrm>
            <a:off x="3086100" y="2946400"/>
            <a:ext cx="2743200" cy="4673600"/>
          </a:xfrm>
          <a:prstGeom prst="noSmoking">
            <a:avLst/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1085851" y="7416801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mú</a:t>
            </a:r>
            <a:r>
              <a:rPr lang="en-US" sz="6600" b="1">
                <a:solidFill>
                  <a:srgbClr val="FF0000"/>
                </a:solidFill>
              </a:rPr>
              <a:t>s</a:t>
            </a:r>
            <a:r>
              <a:rPr lang="en-US" sz="6600"/>
              <a:t>ica</a:t>
            </a:r>
          </a:p>
        </p:txBody>
      </p:sp>
      <p:sp>
        <p:nvSpPr>
          <p:cNvPr id="39942" name="TextBox 6"/>
          <p:cNvSpPr txBox="1">
            <a:spLocks noChangeArrowheads="1"/>
          </p:cNvSpPr>
          <p:nvPr/>
        </p:nvSpPr>
        <p:spPr bwMode="auto">
          <a:xfrm>
            <a:off x="3308748" y="7471834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Co</a:t>
            </a:r>
            <a:r>
              <a:rPr lang="en-US" sz="6600" b="1">
                <a:solidFill>
                  <a:srgbClr val="FF0000"/>
                </a:solidFill>
              </a:rPr>
              <a:t>z</a:t>
            </a:r>
            <a:r>
              <a:rPr lang="en-US" sz="6600"/>
              <a:t>umel</a:t>
            </a:r>
          </a:p>
        </p:txBody>
      </p:sp>
    </p:spTree>
    <p:extLst>
      <p:ext uri="{BB962C8B-B14F-4D97-AF65-F5344CB8AC3E}">
        <p14:creationId xmlns:p14="http://schemas.microsoft.com/office/powerpoint/2010/main" val="453001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3"/>
          <p:cNvSpPr>
            <a:spLocks noChangeArrowheads="1"/>
          </p:cNvSpPr>
          <p:nvPr/>
        </p:nvSpPr>
        <p:spPr bwMode="auto">
          <a:xfrm>
            <a:off x="0" y="0"/>
            <a:ext cx="6858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Arial Black" charset="0"/>
              </a:rPr>
              <a:t>Regla</a:t>
            </a:r>
          </a:p>
        </p:txBody>
      </p:sp>
      <p:sp>
        <p:nvSpPr>
          <p:cNvPr id="40962" name="Rectangle 1"/>
          <p:cNvSpPr>
            <a:spLocks noChangeArrowheads="1"/>
          </p:cNvSpPr>
          <p:nvPr/>
        </p:nvSpPr>
        <p:spPr bwMode="auto">
          <a:xfrm>
            <a:off x="1085850" y="3251201"/>
            <a:ext cx="577215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“</a:t>
            </a:r>
            <a:r>
              <a:rPr lang="en-US" altLang="ja-JP" sz="16600">
                <a:solidFill>
                  <a:schemeClr val="accent2"/>
                </a:solidFill>
                <a:latin typeface="Arial Black" charset="0"/>
              </a:rPr>
              <a:t>s, z</a:t>
            </a:r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”</a:t>
            </a:r>
            <a:endParaRPr lang="en-US" sz="16600">
              <a:solidFill>
                <a:schemeClr val="accent2"/>
              </a:solidFill>
              <a:latin typeface="Arial Black" charset="0"/>
            </a:endParaRPr>
          </a:p>
        </p:txBody>
      </p:sp>
      <p:sp>
        <p:nvSpPr>
          <p:cNvPr id="3" name="Frame 2"/>
          <p:cNvSpPr/>
          <p:nvPr/>
        </p:nvSpPr>
        <p:spPr bwMode="auto">
          <a:xfrm>
            <a:off x="914400" y="2743200"/>
            <a:ext cx="2971800" cy="47752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&quot;No&quot; Symbol 3"/>
          <p:cNvSpPr/>
          <p:nvPr/>
        </p:nvSpPr>
        <p:spPr bwMode="auto">
          <a:xfrm>
            <a:off x="3086100" y="2946400"/>
            <a:ext cx="2743200" cy="4673600"/>
          </a:xfrm>
          <a:prstGeom prst="noSmoking">
            <a:avLst/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0965" name="TextBox 5"/>
          <p:cNvSpPr txBox="1">
            <a:spLocks noChangeArrowheads="1"/>
          </p:cNvSpPr>
          <p:nvPr/>
        </p:nvSpPr>
        <p:spPr bwMode="auto">
          <a:xfrm>
            <a:off x="1085851" y="7416801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pre</a:t>
            </a:r>
            <a:r>
              <a:rPr lang="en-US" sz="6600" b="1">
                <a:solidFill>
                  <a:srgbClr val="FF0000"/>
                </a:solidFill>
              </a:rPr>
              <a:t>s</a:t>
            </a:r>
            <a:r>
              <a:rPr lang="en-US" sz="6600"/>
              <a:t>idente</a:t>
            </a:r>
          </a:p>
        </p:txBody>
      </p:sp>
      <p:sp>
        <p:nvSpPr>
          <p:cNvPr id="40966" name="TextBox 6"/>
          <p:cNvSpPr txBox="1">
            <a:spLocks noChangeArrowheads="1"/>
          </p:cNvSpPr>
          <p:nvPr/>
        </p:nvSpPr>
        <p:spPr bwMode="auto">
          <a:xfrm>
            <a:off x="4400550" y="7416801"/>
            <a:ext cx="196918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ca</a:t>
            </a:r>
            <a:r>
              <a:rPr lang="en-US" sz="6600" b="1">
                <a:solidFill>
                  <a:srgbClr val="FF0000"/>
                </a:solidFill>
              </a:rPr>
              <a:t>z</a:t>
            </a:r>
            <a:r>
              <a:rPr lang="en-US" sz="6600"/>
              <a:t>ar</a:t>
            </a:r>
          </a:p>
        </p:txBody>
      </p:sp>
    </p:spTree>
    <p:extLst>
      <p:ext uri="{BB962C8B-B14F-4D97-AF65-F5344CB8AC3E}">
        <p14:creationId xmlns:p14="http://schemas.microsoft.com/office/powerpoint/2010/main" val="1267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3"/>
          <p:cNvSpPr>
            <a:spLocks noChangeArrowheads="1"/>
          </p:cNvSpPr>
          <p:nvPr/>
        </p:nvSpPr>
        <p:spPr bwMode="auto">
          <a:xfrm>
            <a:off x="0" y="0"/>
            <a:ext cx="6858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Arial Black" charset="0"/>
              </a:rPr>
              <a:t>Regla</a:t>
            </a:r>
          </a:p>
        </p:txBody>
      </p:sp>
      <p:sp>
        <p:nvSpPr>
          <p:cNvPr id="41986" name="Rectangle 1"/>
          <p:cNvSpPr>
            <a:spLocks noChangeArrowheads="1"/>
          </p:cNvSpPr>
          <p:nvPr/>
        </p:nvSpPr>
        <p:spPr bwMode="auto">
          <a:xfrm>
            <a:off x="1085850" y="3251201"/>
            <a:ext cx="577215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“</a:t>
            </a:r>
            <a:r>
              <a:rPr lang="en-US" altLang="ja-JP" sz="16600">
                <a:solidFill>
                  <a:schemeClr val="accent2"/>
                </a:solidFill>
                <a:latin typeface="Arial Black" charset="0"/>
              </a:rPr>
              <a:t>s, z</a:t>
            </a:r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”</a:t>
            </a:r>
            <a:endParaRPr lang="en-US" sz="16600">
              <a:solidFill>
                <a:schemeClr val="accent2"/>
              </a:solidFill>
              <a:latin typeface="Arial Black" charset="0"/>
            </a:endParaRPr>
          </a:p>
        </p:txBody>
      </p:sp>
      <p:sp>
        <p:nvSpPr>
          <p:cNvPr id="3" name="Frame 2"/>
          <p:cNvSpPr/>
          <p:nvPr/>
        </p:nvSpPr>
        <p:spPr bwMode="auto">
          <a:xfrm>
            <a:off x="914400" y="2743200"/>
            <a:ext cx="2971800" cy="47752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&quot;No&quot; Symbol 3"/>
          <p:cNvSpPr/>
          <p:nvPr/>
        </p:nvSpPr>
        <p:spPr bwMode="auto">
          <a:xfrm>
            <a:off x="3086100" y="2946400"/>
            <a:ext cx="2743200" cy="4673600"/>
          </a:xfrm>
          <a:prstGeom prst="noSmoking">
            <a:avLst/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1989" name="TextBox 5"/>
          <p:cNvSpPr txBox="1">
            <a:spLocks noChangeArrowheads="1"/>
          </p:cNvSpPr>
          <p:nvPr/>
        </p:nvSpPr>
        <p:spPr bwMode="auto">
          <a:xfrm>
            <a:off x="1085850" y="7416801"/>
            <a:ext cx="22993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ca</a:t>
            </a:r>
            <a:r>
              <a:rPr lang="en-US" sz="6600" b="1">
                <a:solidFill>
                  <a:srgbClr val="FF0000"/>
                </a:solidFill>
              </a:rPr>
              <a:t>s</a:t>
            </a:r>
            <a:r>
              <a:rPr lang="en-US" sz="6600"/>
              <a:t>ual</a:t>
            </a:r>
          </a:p>
        </p:txBody>
      </p:sp>
    </p:spTree>
    <p:extLst>
      <p:ext uri="{BB962C8B-B14F-4D97-AF65-F5344CB8AC3E}">
        <p14:creationId xmlns:p14="http://schemas.microsoft.com/office/powerpoint/2010/main" val="3140752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3"/>
          <p:cNvSpPr>
            <a:spLocks noChangeArrowheads="1"/>
          </p:cNvSpPr>
          <p:nvPr/>
        </p:nvSpPr>
        <p:spPr bwMode="auto">
          <a:xfrm>
            <a:off x="0" y="0"/>
            <a:ext cx="6858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Arial Black" charset="0"/>
              </a:rPr>
              <a:t>Regla</a:t>
            </a:r>
          </a:p>
        </p:txBody>
      </p:sp>
      <p:sp>
        <p:nvSpPr>
          <p:cNvPr id="43010" name="Rectangle 1"/>
          <p:cNvSpPr>
            <a:spLocks noChangeArrowheads="1"/>
          </p:cNvSpPr>
          <p:nvPr/>
        </p:nvSpPr>
        <p:spPr bwMode="auto">
          <a:xfrm>
            <a:off x="1085850" y="3251201"/>
            <a:ext cx="5772150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“</a:t>
            </a:r>
            <a:r>
              <a:rPr lang="en-US" altLang="ja-JP" sz="16600">
                <a:solidFill>
                  <a:schemeClr val="accent2"/>
                </a:solidFill>
                <a:latin typeface="Arial Black" charset="0"/>
              </a:rPr>
              <a:t>s, z</a:t>
            </a:r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”</a:t>
            </a:r>
            <a:endParaRPr lang="en-US" sz="16600">
              <a:solidFill>
                <a:schemeClr val="accent2"/>
              </a:solidFill>
              <a:latin typeface="Arial Black" charset="0"/>
            </a:endParaRPr>
          </a:p>
        </p:txBody>
      </p:sp>
      <p:sp>
        <p:nvSpPr>
          <p:cNvPr id="3" name="Frame 2"/>
          <p:cNvSpPr/>
          <p:nvPr/>
        </p:nvSpPr>
        <p:spPr bwMode="auto">
          <a:xfrm>
            <a:off x="914400" y="2743200"/>
            <a:ext cx="2971800" cy="47752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4" name="&quot;No&quot; Symbol 3"/>
          <p:cNvSpPr/>
          <p:nvPr/>
        </p:nvSpPr>
        <p:spPr bwMode="auto">
          <a:xfrm>
            <a:off x="3086100" y="2946400"/>
            <a:ext cx="2743200" cy="4673600"/>
          </a:xfrm>
          <a:prstGeom prst="noSmoking">
            <a:avLst/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3013" name="TextBox 5"/>
          <p:cNvSpPr txBox="1">
            <a:spLocks noChangeArrowheads="1"/>
          </p:cNvSpPr>
          <p:nvPr/>
        </p:nvSpPr>
        <p:spPr bwMode="auto">
          <a:xfrm>
            <a:off x="1085850" y="7416801"/>
            <a:ext cx="20642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ra</a:t>
            </a:r>
            <a:r>
              <a:rPr lang="en-US" sz="6600" b="1">
                <a:solidFill>
                  <a:srgbClr val="FF0000"/>
                </a:solidFill>
              </a:rPr>
              <a:t>z</a:t>
            </a:r>
            <a:r>
              <a:rPr lang="en-US" sz="6600"/>
              <a:t>ón</a:t>
            </a:r>
          </a:p>
        </p:txBody>
      </p:sp>
      <p:sp>
        <p:nvSpPr>
          <p:cNvPr id="43014" name="TextBox 5"/>
          <p:cNvSpPr txBox="1">
            <a:spLocks noChangeArrowheads="1"/>
          </p:cNvSpPr>
          <p:nvPr/>
        </p:nvSpPr>
        <p:spPr bwMode="auto">
          <a:xfrm>
            <a:off x="3538537" y="7361768"/>
            <a:ext cx="34739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ra</a:t>
            </a:r>
            <a:r>
              <a:rPr lang="en-US" sz="6600" b="1">
                <a:solidFill>
                  <a:srgbClr val="FF0000"/>
                </a:solidFill>
              </a:rPr>
              <a:t>z</a:t>
            </a:r>
            <a:r>
              <a:rPr lang="en-US" sz="6600"/>
              <a:t>onable</a:t>
            </a:r>
          </a:p>
        </p:txBody>
      </p:sp>
    </p:spTree>
    <p:extLst>
      <p:ext uri="{BB962C8B-B14F-4D97-AF65-F5344CB8AC3E}">
        <p14:creationId xmlns:p14="http://schemas.microsoft.com/office/powerpoint/2010/main" val="1399194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3"/>
          <p:cNvSpPr>
            <a:spLocks noChangeArrowheads="1"/>
          </p:cNvSpPr>
          <p:nvPr/>
        </p:nvSpPr>
        <p:spPr bwMode="auto">
          <a:xfrm>
            <a:off x="0" y="0"/>
            <a:ext cx="6858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9600">
                <a:solidFill>
                  <a:schemeClr val="bg1"/>
                </a:solidFill>
                <a:latin typeface="Arial Black" charset="0"/>
              </a:rPr>
              <a:t>Regla</a:t>
            </a:r>
          </a:p>
        </p:txBody>
      </p:sp>
      <p:sp>
        <p:nvSpPr>
          <p:cNvPr id="44034" name="TextBox 6"/>
          <p:cNvSpPr txBox="1">
            <a:spLocks noChangeArrowheads="1"/>
          </p:cNvSpPr>
          <p:nvPr/>
        </p:nvSpPr>
        <p:spPr bwMode="auto">
          <a:xfrm>
            <a:off x="1428750" y="7617885"/>
            <a:ext cx="589487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/>
              <a:t>¡Este té, há</a:t>
            </a:r>
            <a:r>
              <a:rPr lang="en-US" sz="6600" b="1">
                <a:solidFill>
                  <a:srgbClr val="FF0000"/>
                </a:solidFill>
              </a:rPr>
              <a:t>z</a:t>
            </a:r>
            <a:r>
              <a:rPr lang="en-US" sz="6600"/>
              <a:t>telo!</a:t>
            </a:r>
          </a:p>
        </p:txBody>
      </p:sp>
      <p:pic>
        <p:nvPicPr>
          <p:cNvPr id="44035" name="Picture 4" descr="images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" y="2641601"/>
            <a:ext cx="2971800" cy="521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Rectangle 8"/>
          <p:cNvSpPr>
            <a:spLocks noChangeArrowheads="1"/>
          </p:cNvSpPr>
          <p:nvPr/>
        </p:nvSpPr>
        <p:spPr bwMode="auto">
          <a:xfrm>
            <a:off x="2571750" y="3149601"/>
            <a:ext cx="5772150" cy="264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“</a:t>
            </a:r>
            <a:r>
              <a:rPr lang="en-US" altLang="ja-JP" sz="16600">
                <a:solidFill>
                  <a:schemeClr val="accent2"/>
                </a:solidFill>
                <a:latin typeface="Arial Black" charset="0"/>
              </a:rPr>
              <a:t>z</a:t>
            </a:r>
            <a:r>
              <a:rPr lang="ja-JP" altLang="en-US" sz="16600">
                <a:solidFill>
                  <a:schemeClr val="accent2"/>
                </a:solidFill>
                <a:latin typeface="Arial" charset="0"/>
              </a:rPr>
              <a:t>”</a:t>
            </a:r>
            <a:endParaRPr lang="en-US" sz="16600">
              <a:solidFill>
                <a:schemeClr val="accent2"/>
              </a:solidFill>
              <a:latin typeface="Arial Black" charset="0"/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2743200" y="2946400"/>
            <a:ext cx="2743200" cy="4673600"/>
          </a:xfrm>
          <a:prstGeom prst="noSmoking">
            <a:avLst/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723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0"/>
            <a:ext cx="6858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+mn-cs"/>
              </a:rPr>
              <a:t>Articule</a:t>
            </a:r>
            <a:r>
              <a:rPr lang="en-US" sz="880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>
                <a:solidFill>
                  <a:srgbClr val="FF0000"/>
                </a:solidFill>
                <a:latin typeface="Arial Black"/>
                <a:cs typeface="+mn-cs"/>
              </a:rPr>
              <a:t>en voz alta</a:t>
            </a:r>
            <a:endParaRPr lang="en-US" sz="880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171451" y="2925234"/>
            <a:ext cx="3902255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mú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ica</a:t>
            </a:r>
          </a:p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pre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idente</a:t>
            </a:r>
          </a:p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Co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umel</a:t>
            </a:r>
          </a:p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¡ha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telo!</a:t>
            </a:r>
          </a:p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idora</a:t>
            </a:r>
            <a:endParaRPr lang="en-US" sz="6000">
              <a:latin typeface="Palatino" charset="0"/>
              <a:cs typeface="+mn-cs"/>
            </a:endParaRP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4820841" y="3657601"/>
            <a:ext cx="2716008" cy="3046988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600" b="1">
                <a:solidFill>
                  <a:srgbClr val="FFFF00"/>
                </a:solidFill>
                <a:cs typeface="+mn-cs"/>
              </a:rPr>
              <a:t>"s"</a:t>
            </a:r>
          </a:p>
          <a:p>
            <a:pPr>
              <a:defRPr/>
            </a:pPr>
            <a:r>
              <a:rPr lang="en-US" sz="9600" b="1">
                <a:solidFill>
                  <a:srgbClr val="FFFF00"/>
                </a:solidFill>
                <a:cs typeface="+mn-cs"/>
              </a:rPr>
              <a:t>dura</a:t>
            </a:r>
          </a:p>
        </p:txBody>
      </p:sp>
    </p:spTree>
    <p:extLst>
      <p:ext uri="{BB962C8B-B14F-4D97-AF65-F5344CB8AC3E}">
        <p14:creationId xmlns:p14="http://schemas.microsoft.com/office/powerpoint/2010/main" val="121470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" fill="hold"/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" fill="hold"/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" fill="hold"/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5" grpId="0" build="p" autoUpdateAnimBg="0"/>
    </p:bld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0"/>
            <a:ext cx="6858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+mn-cs"/>
              </a:rPr>
              <a:t>Articule</a:t>
            </a:r>
            <a:r>
              <a:rPr lang="en-US" sz="880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>
                <a:solidFill>
                  <a:srgbClr val="FF0000"/>
                </a:solidFill>
                <a:latin typeface="Arial Black"/>
                <a:cs typeface="+mn-cs"/>
              </a:rPr>
              <a:t>en voz alta</a:t>
            </a:r>
            <a:endParaRPr lang="en-US" sz="880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171451" y="2925233"/>
            <a:ext cx="424602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icólogo</a:t>
            </a:r>
          </a:p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belle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</a:p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eta</a:t>
            </a:r>
          </a:p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endParaRPr lang="en-US" sz="6000">
              <a:latin typeface="Palatino" charset="0"/>
              <a:cs typeface="+mn-cs"/>
            </a:endParaRPr>
          </a:p>
        </p:txBody>
      </p:sp>
      <p:sp>
        <p:nvSpPr>
          <p:cNvPr id="202757" name="Rectangle 5"/>
          <p:cNvSpPr>
            <a:spLocks noChangeArrowheads="1"/>
          </p:cNvSpPr>
          <p:nvPr/>
        </p:nvSpPr>
        <p:spPr bwMode="auto">
          <a:xfrm>
            <a:off x="4820841" y="3657601"/>
            <a:ext cx="2716008" cy="3046988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9600" b="1">
                <a:solidFill>
                  <a:srgbClr val="FFFF00"/>
                </a:solidFill>
                <a:cs typeface="+mn-cs"/>
              </a:rPr>
              <a:t>"s"</a:t>
            </a:r>
          </a:p>
          <a:p>
            <a:pPr>
              <a:defRPr/>
            </a:pPr>
            <a:r>
              <a:rPr lang="en-US" sz="9600" b="1">
                <a:solidFill>
                  <a:srgbClr val="FFFF00"/>
                </a:solidFill>
                <a:cs typeface="+mn-cs"/>
              </a:rPr>
              <a:t>dura</a:t>
            </a:r>
          </a:p>
        </p:txBody>
      </p:sp>
    </p:spTree>
    <p:extLst>
      <p:ext uri="{BB962C8B-B14F-4D97-AF65-F5344CB8AC3E}">
        <p14:creationId xmlns:p14="http://schemas.microsoft.com/office/powerpoint/2010/main" val="1662433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" fill="hold"/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" fill="hold"/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" fill="hold"/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5" grpId="0" build="p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the-dying-valentine-gode-dar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6873342" cy="4800600"/>
          </a:xfrm>
          <a:prstGeom prst="rect">
            <a:avLst/>
          </a:prstGeom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381001"/>
            <a:ext cx="2399145" cy="2399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4182" y="607291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2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89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ChangeArrowheads="1"/>
          </p:cNvSpPr>
          <p:nvPr/>
        </p:nvSpPr>
        <p:spPr bwMode="auto">
          <a:xfrm>
            <a:off x="0" y="0"/>
            <a:ext cx="6858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6600">
                <a:solidFill>
                  <a:srgbClr val="FF0000"/>
                </a:solidFill>
                <a:latin typeface="Arial Black"/>
                <a:cs typeface="+mn-cs"/>
              </a:rPr>
              <a:t>Articule</a:t>
            </a:r>
            <a:r>
              <a:rPr lang="en-US" sz="880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>
                <a:solidFill>
                  <a:srgbClr val="FF0000"/>
                </a:solidFill>
                <a:latin typeface="Arial Black"/>
                <a:cs typeface="+mn-cs"/>
              </a:rPr>
              <a:t>en voz alta</a:t>
            </a:r>
            <a:endParaRPr lang="en-US" sz="880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202755" name="Rectangle 3"/>
          <p:cNvSpPr>
            <a:spLocks noChangeArrowheads="1"/>
          </p:cNvSpPr>
          <p:nvPr/>
        </p:nvSpPr>
        <p:spPr bwMode="auto">
          <a:xfrm>
            <a:off x="171450" y="2925234"/>
            <a:ext cx="8325792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idora es la pre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identa</a:t>
            </a:r>
          </a:p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de la e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cuela de</a:t>
            </a:r>
          </a:p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icología de</a:t>
            </a:r>
          </a:p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6000" b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tanbul.</a:t>
            </a:r>
          </a:p>
          <a:p>
            <a:pPr>
              <a:defRPr/>
            </a:pPr>
            <a:r>
              <a:rPr lang="en-US" sz="6000" b="1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endParaRPr lang="en-US" sz="600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1623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202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" fill="hold"/>
                                        <p:tgtEl>
                                          <p:spTgt spid="202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202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" fill="hold"/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" fill="hold"/>
                                        <p:tgtEl>
                                          <p:spTgt spid="202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202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755" grpId="0" build="p" autoUpdateAnimBg="0"/>
    </p:bld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ChangeArrowheads="1"/>
          </p:cNvSpPr>
          <p:nvPr/>
        </p:nvSpPr>
        <p:spPr bwMode="auto">
          <a:xfrm>
            <a:off x="2000250" y="4064000"/>
            <a:ext cx="297180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4805" name="Rectangle 5"/>
          <p:cNvSpPr>
            <a:spLocks noChangeArrowheads="1"/>
          </p:cNvSpPr>
          <p:nvPr/>
        </p:nvSpPr>
        <p:spPr bwMode="auto">
          <a:xfrm>
            <a:off x="4286250" y="6502400"/>
            <a:ext cx="161925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4806" name="Rectangle 6"/>
          <p:cNvSpPr>
            <a:spLocks noChangeArrowheads="1"/>
          </p:cNvSpPr>
          <p:nvPr/>
        </p:nvSpPr>
        <p:spPr bwMode="auto">
          <a:xfrm>
            <a:off x="4581525" y="6502400"/>
            <a:ext cx="161925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204807" name="Rectangle 7"/>
          <p:cNvSpPr>
            <a:spLocks noChangeArrowheads="1"/>
          </p:cNvSpPr>
          <p:nvPr/>
        </p:nvSpPr>
        <p:spPr bwMode="auto">
          <a:xfrm>
            <a:off x="4857750" y="6502400"/>
            <a:ext cx="161925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  <p:sp>
        <p:nvSpPr>
          <p:cNvPr id="48133" name="TextBox 2"/>
          <p:cNvSpPr txBox="1">
            <a:spLocks noChangeArrowheads="1"/>
          </p:cNvSpPr>
          <p:nvPr/>
        </p:nvSpPr>
        <p:spPr bwMode="auto">
          <a:xfrm>
            <a:off x="2400300" y="2641601"/>
            <a:ext cx="26117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/>
              <a:t>Cambiar de archivo</a:t>
            </a:r>
          </a:p>
        </p:txBody>
      </p:sp>
    </p:spTree>
    <p:extLst>
      <p:ext uri="{BB962C8B-B14F-4D97-AF65-F5344CB8AC3E}">
        <p14:creationId xmlns:p14="http://schemas.microsoft.com/office/powerpoint/2010/main" val="20164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ChangeArrowheads="1"/>
          </p:cNvSpPr>
          <p:nvPr/>
        </p:nvSpPr>
        <p:spPr bwMode="auto">
          <a:xfrm>
            <a:off x="2000250" y="40640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447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the-dying-valentine-gode-dar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6873342" cy="4800600"/>
          </a:xfrm>
          <a:prstGeom prst="rect">
            <a:avLst/>
          </a:prstGeom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381001"/>
            <a:ext cx="2399145" cy="2399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4182" y="607291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2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5194280"/>
            <a:ext cx="2699026" cy="341632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b="1"/>
              <a:t>Hol</a:t>
            </a:r>
            <a:r>
              <a:rPr lang="en-US" sz="7200" b="1">
                <a:solidFill>
                  <a:srgbClr val="FF0000"/>
                </a:solidFill>
              </a:rPr>
              <a:t>a</a:t>
            </a:r>
          </a:p>
          <a:p>
            <a:r>
              <a:rPr lang="en-US" sz="7200" b="1"/>
              <a:t>chic</a:t>
            </a:r>
            <a:r>
              <a:rPr lang="en-US" sz="7200" b="1">
                <a:solidFill>
                  <a:srgbClr val="FF0000"/>
                </a:solidFill>
              </a:rPr>
              <a:t>a</a:t>
            </a:r>
            <a:r>
              <a:rPr lang="en-US" sz="7200" b="1"/>
              <a:t> </a:t>
            </a:r>
          </a:p>
          <a:p>
            <a:r>
              <a:rPr lang="en-US" sz="7200" b="1"/>
              <a:t>bonit</a:t>
            </a:r>
            <a:r>
              <a:rPr lang="en-US" sz="7200" b="1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60403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4182" y="607291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2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5181600" cy="6771992"/>
          </a:xfrm>
          <a:prstGeom prst="rect">
            <a:avLst/>
          </a:prstGeom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Donut 3"/>
          <p:cNvSpPr/>
          <p:nvPr/>
        </p:nvSpPr>
        <p:spPr bwMode="auto">
          <a:xfrm>
            <a:off x="1752600" y="7315200"/>
            <a:ext cx="838200" cy="914400"/>
          </a:xfrm>
          <a:prstGeom prst="donut">
            <a:avLst/>
          </a:prstGeom>
          <a:solidFill>
            <a:srgbClr val="FF00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Donut 12"/>
          <p:cNvSpPr/>
          <p:nvPr/>
        </p:nvSpPr>
        <p:spPr bwMode="auto">
          <a:xfrm>
            <a:off x="4876800" y="6477000"/>
            <a:ext cx="838200" cy="914400"/>
          </a:xfrm>
          <a:prstGeom prst="donut">
            <a:avLst/>
          </a:prstGeom>
          <a:solidFill>
            <a:srgbClr val="FFFF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Donut 13"/>
          <p:cNvSpPr/>
          <p:nvPr/>
        </p:nvSpPr>
        <p:spPr bwMode="auto">
          <a:xfrm>
            <a:off x="3810000" y="7620000"/>
            <a:ext cx="838200" cy="914400"/>
          </a:xfrm>
          <a:prstGeom prst="donut">
            <a:avLst/>
          </a:prstGeom>
          <a:solidFill>
            <a:srgbClr val="FF00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Donut 14"/>
          <p:cNvSpPr/>
          <p:nvPr/>
        </p:nvSpPr>
        <p:spPr bwMode="auto">
          <a:xfrm>
            <a:off x="4343400" y="7162800"/>
            <a:ext cx="838200" cy="914400"/>
          </a:xfrm>
          <a:prstGeom prst="donut">
            <a:avLst/>
          </a:prstGeom>
          <a:solidFill>
            <a:srgbClr val="FFFF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1" y="457201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click 4x</a:t>
            </a:r>
          </a:p>
        </p:txBody>
      </p:sp>
    </p:spTree>
    <p:extLst>
      <p:ext uri="{BB962C8B-B14F-4D97-AF65-F5344CB8AC3E}">
        <p14:creationId xmlns:p14="http://schemas.microsoft.com/office/powerpoint/2010/main" val="3161573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2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8" y="3505202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8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40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2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1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09366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1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050057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1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7775" y="7307761"/>
            <a:ext cx="2826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Joseph</a:t>
            </a:r>
            <a:br>
              <a:rPr lang="en-US" sz="4400">
                <a:latin typeface="Arial Black"/>
                <a:cs typeface="Arial Black"/>
              </a:rPr>
            </a:br>
            <a:r>
              <a:rPr lang="en-US" sz="3600">
                <a:latin typeface="Arial Black"/>
                <a:cs typeface="Arial Black"/>
              </a:rPr>
              <a:t>("bilingüe"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1" y="2514600"/>
            <a:ext cx="6346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376" y="7315201"/>
            <a:ext cx="2030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Arial Black"/>
                <a:cs typeface="Arial Black"/>
              </a:rPr>
              <a:t>Armin</a:t>
            </a:r>
          </a:p>
        </p:txBody>
      </p:sp>
    </p:spTree>
    <p:extLst>
      <p:ext uri="{BB962C8B-B14F-4D97-AF65-F5344CB8AC3E}">
        <p14:creationId xmlns:p14="http://schemas.microsoft.com/office/powerpoint/2010/main" val="503005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96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 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53070" y="6477000"/>
            <a:ext cx="6161062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¿Qué es</a:t>
            </a:r>
          </a:p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una schwa?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099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3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6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2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C00FB"/>
                </a:solidFill>
                <a:latin typeface="Arial Black" charset="0"/>
              </a:rPr>
              <a:t>= sonido</a:t>
            </a:r>
          </a:p>
          <a:p>
            <a:pPr algn="ctr"/>
            <a:r>
              <a:rPr lang="en-US" sz="6000">
                <a:solidFill>
                  <a:srgbClr val="FF0000"/>
                </a:solidFill>
                <a:latin typeface="Arial Black" charset="0"/>
              </a:rPr>
              <a:t>INACENTUADO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('unstressed')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27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3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6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2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 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73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3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6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2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the 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27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3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6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2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sev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n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39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3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6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2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eleven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24-Point Star 1"/>
          <p:cNvSpPr/>
          <p:nvPr/>
        </p:nvSpPr>
        <p:spPr bwMode="auto">
          <a:xfrm>
            <a:off x="762000" y="0"/>
            <a:ext cx="5181600" cy="43434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>
                <a:latin typeface="Arial Black"/>
                <a:cs typeface="Arial Black"/>
              </a:rPr>
              <a:t>¿Dónde está la schwa?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4419600" y="8001000"/>
            <a:ext cx="1905000" cy="11430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399416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3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6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2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lev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n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397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3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6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2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history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24-Point Star 19"/>
          <p:cNvSpPr/>
          <p:nvPr/>
        </p:nvSpPr>
        <p:spPr bwMode="auto">
          <a:xfrm>
            <a:off x="762000" y="0"/>
            <a:ext cx="5181600" cy="43434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>
                <a:latin typeface="Arial Black"/>
                <a:cs typeface="Arial Black"/>
              </a:rPr>
              <a:t>¿Dónde está la schwa?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35626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3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6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2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h</a:t>
            </a:r>
            <a:r>
              <a:rPr lang="en-US" sz="8800" u="sng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i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st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o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ry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246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2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7902575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01043662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2F9FD-3293-CC45-8FE3-F609719E6D4E}" type="slidenum">
              <a:rPr lang="en-US"/>
              <a:pPr/>
              <a:t>50</a:t>
            </a:fld>
            <a:endParaRPr lang="en-US"/>
          </a:p>
        </p:txBody>
      </p:sp>
      <p:sp>
        <p:nvSpPr>
          <p:cNvPr id="277506" name="Text Box 2"/>
          <p:cNvSpPr txBox="1">
            <a:spLocks noChangeArrowheads="1"/>
          </p:cNvSpPr>
          <p:nvPr/>
        </p:nvSpPr>
        <p:spPr bwMode="auto">
          <a:xfrm>
            <a:off x="1927491" y="5943601"/>
            <a:ext cx="3088744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600" b="1"/>
              <a:t>schwa =</a:t>
            </a:r>
            <a:endParaRPr lang="en-US" sz="3600"/>
          </a:p>
          <a:p>
            <a:pPr algn="ctr"/>
            <a:r>
              <a:rPr lang="en-US" sz="3600"/>
              <a:t> </a:t>
            </a:r>
          </a:p>
        </p:txBody>
      </p:sp>
      <p:sp>
        <p:nvSpPr>
          <p:cNvPr id="277509" name="Rectangle 5"/>
          <p:cNvSpPr>
            <a:spLocks noChangeArrowheads="1"/>
          </p:cNvSpPr>
          <p:nvPr/>
        </p:nvSpPr>
        <p:spPr bwMode="auto">
          <a:xfrm>
            <a:off x="0" y="7207251"/>
            <a:ext cx="6858000" cy="830997"/>
          </a:xfrm>
          <a:prstGeom prst="rect">
            <a:avLst/>
          </a:prstGeom>
          <a:solidFill>
            <a:srgbClr val="FF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chemeClr val="accent1"/>
                </a:solidFill>
                <a:latin typeface="Arial Black" charset="0"/>
              </a:rPr>
              <a:t>Always </a:t>
            </a:r>
            <a:r>
              <a:rPr lang="en-US" sz="4800" u="sng">
                <a:solidFill>
                  <a:schemeClr val="accent1"/>
                </a:solidFill>
                <a:latin typeface="Arial Black" charset="0"/>
              </a:rPr>
              <a:t>un</a:t>
            </a:r>
            <a:r>
              <a:rPr lang="en-US" sz="4800">
                <a:solidFill>
                  <a:schemeClr val="accent1"/>
                </a:solidFill>
                <a:latin typeface="Arial Black" charset="0"/>
              </a:rPr>
              <a:t>stressed!</a:t>
            </a:r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2667000" y="8320089"/>
            <a:ext cx="155222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4800" u="sng">
                <a:solidFill>
                  <a:srgbClr val="FF0080"/>
                </a:solidFill>
              </a:rPr>
              <a:t>A</a:t>
            </a:r>
            <a:r>
              <a:rPr lang="en-US" sz="4800"/>
              <a:t>nit</a:t>
            </a:r>
            <a:r>
              <a:rPr lang="en-US" sz="4800" u="sng">
                <a:solidFill>
                  <a:srgbClr val="FF0080"/>
                </a:solidFill>
              </a:rPr>
              <a:t>a</a:t>
            </a:r>
            <a:endParaRPr lang="en-US" sz="4800"/>
          </a:p>
        </p:txBody>
      </p:sp>
      <p:sp>
        <p:nvSpPr>
          <p:cNvPr id="2" name="TextBox 1"/>
          <p:cNvSpPr txBox="1"/>
          <p:nvPr/>
        </p:nvSpPr>
        <p:spPr>
          <a:xfrm>
            <a:off x="16322" y="2362200"/>
            <a:ext cx="6841678" cy="144655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/>
              <a:t>¡Recuerde!</a:t>
            </a:r>
          </a:p>
        </p:txBody>
      </p:sp>
    </p:spTree>
    <p:extLst>
      <p:ext uri="{BB962C8B-B14F-4D97-AF65-F5344CB8AC3E}">
        <p14:creationId xmlns:p14="http://schemas.microsoft.com/office/powerpoint/2010/main" val="298286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9" grpId="0" build="p" autoUpdateAnimBg="0" advAuto="200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99749-C959-5F49-9F6A-482A5DBDCAEB}" type="slidenum">
              <a:rPr lang="en-US"/>
              <a:pPr/>
              <a:t>51</a:t>
            </a:fld>
            <a:endParaRPr lang="en-US"/>
          </a:p>
        </p:txBody>
      </p:sp>
      <p:pic>
        <p:nvPicPr>
          <p:cNvPr id="276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904038" cy="91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26" y="1"/>
            <a:ext cx="6856774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b="1"/>
              <a:t>I wanna be a </a:t>
            </a:r>
            <a:r>
              <a:rPr lang="en-US" sz="6000" b="1">
                <a:solidFill>
                  <a:srgbClr val="FF0000"/>
                </a:solidFill>
              </a:rPr>
              <a:t>SCHWA</a:t>
            </a:r>
            <a:r>
              <a:rPr lang="en-US" sz="6000" b="1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663377" y="8153400"/>
            <a:ext cx="5698946" cy="923330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75000"/>
                  </a:schemeClr>
                </a:solidFill>
              </a:rPr>
              <a:t>It's never stressed!</a:t>
            </a:r>
          </a:p>
        </p:txBody>
      </p:sp>
    </p:spTree>
    <p:extLst>
      <p:ext uri="{BB962C8B-B14F-4D97-AF65-F5344CB8AC3E}">
        <p14:creationId xmlns:p14="http://schemas.microsoft.com/office/powerpoint/2010/main" val="216674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04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¡Evite!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860997" y="6477001"/>
            <a:ext cx="5545208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schwa?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4876800" y="7772400"/>
            <a:ext cx="1447800" cy="1066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61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7" y="304802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3707260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1" y="2590801"/>
            <a:ext cx="2652713" cy="5339923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6"/>
            <a:ext cx="2667000" cy="5339923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5334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4215968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1" y="2133601"/>
            <a:ext cx="2652713" cy="56630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1"/>
            <a:ext cx="2590800" cy="5663089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965940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5570756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223420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154436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r>
              <a:rPr lang="en-US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r>
              <a:rPr lang="en-US" sz="80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1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2"/>
            <a:ext cx="2286000" cy="830997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1"/>
            <a:ext cx="937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1"/>
            <a:ext cx="2286000" cy="1200329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  <p:extLst>
      <p:ext uri="{BB962C8B-B14F-4D97-AF65-F5344CB8AC3E}">
        <p14:creationId xmlns:p14="http://schemas.microsoft.com/office/powerpoint/2010/main" val="3536470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2"/>
            <a:ext cx="6858000" cy="1200328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1"/>
            <a:ext cx="5181600" cy="344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1"/>
            <a:ext cx="2713038" cy="1077218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9686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1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1" y="7307761"/>
            <a:ext cx="2396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Arial Black"/>
                <a:cs typeface="Arial Black"/>
              </a:rPr>
              <a:t>Joseph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381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Joseph</a:t>
            </a:r>
          </a:p>
        </p:txBody>
      </p:sp>
      <p:sp>
        <p:nvSpPr>
          <p:cNvPr id="2" name="Donut 1"/>
          <p:cNvSpPr/>
          <p:nvPr/>
        </p:nvSpPr>
        <p:spPr bwMode="auto">
          <a:xfrm>
            <a:off x="1676400" y="3352800"/>
            <a:ext cx="5562600" cy="6858000"/>
          </a:xfrm>
          <a:prstGeom prst="donut">
            <a:avLst>
              <a:gd name="adj" fmla="val 13206"/>
            </a:avLst>
          </a:prstGeom>
          <a:solidFill>
            <a:srgbClr val="FFFF0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05001" y="1905001"/>
            <a:ext cx="3184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n>
                  <a:solidFill>
                    <a:srgbClr val="FFFFFF"/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Universidad</a:t>
            </a:r>
          </a:p>
          <a:p>
            <a:r>
              <a:rPr lang="en-US" sz="3600">
                <a:ln>
                  <a:solidFill>
                    <a:srgbClr val="FFFFFF"/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 de Arizona</a:t>
            </a:r>
            <a:endParaRPr lang="en-US" sz="3600">
              <a:ln>
                <a:solidFill>
                  <a:srgbClr val="FFFFFF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358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2"/>
            <a:ext cx="6858000" cy="2215991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5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1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395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2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801" y="6934202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817881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2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495800" y="8610601"/>
            <a:ext cx="13911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Joseph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170648" y="8617805"/>
            <a:ext cx="1191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Armin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7898525"/>
            <a:ext cx="1981200" cy="12282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14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676402"/>
            <a:ext cx="4378422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5:45 MBH 303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6740604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5835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1" y="7334251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838201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92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1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7775" y="7307761"/>
            <a:ext cx="2826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Joseph</a:t>
            </a:r>
            <a:br>
              <a:rPr lang="en-US" sz="4400">
                <a:latin typeface="Arial Black"/>
                <a:cs typeface="Arial Black"/>
              </a:rPr>
            </a:br>
            <a:r>
              <a:rPr lang="en-US" sz="3600">
                <a:latin typeface="Arial Black"/>
                <a:cs typeface="Arial Black"/>
              </a:rPr>
              <a:t>("bilingüe"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1" y="2514600"/>
            <a:ext cx="6346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376" y="7315201"/>
            <a:ext cx="2030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Arial Black"/>
                <a:cs typeface="Arial Black"/>
              </a:rPr>
              <a:t>Armin</a:t>
            </a:r>
          </a:p>
        </p:txBody>
      </p:sp>
    </p:spTree>
    <p:extLst>
      <p:ext uri="{BB962C8B-B14F-4D97-AF65-F5344CB8AC3E}">
        <p14:creationId xmlns:p14="http://schemas.microsoft.com/office/powerpoint/2010/main" val="420229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2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036004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96461270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1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81401" y="7307761"/>
            <a:ext cx="2396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Arial Black"/>
                <a:cs typeface="Arial Black"/>
              </a:rPr>
              <a:t>Joseph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381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Joseph</a:t>
            </a:r>
          </a:p>
        </p:txBody>
      </p:sp>
      <p:sp>
        <p:nvSpPr>
          <p:cNvPr id="2" name="Donut 1"/>
          <p:cNvSpPr/>
          <p:nvPr/>
        </p:nvSpPr>
        <p:spPr bwMode="auto">
          <a:xfrm>
            <a:off x="1676400" y="3352800"/>
            <a:ext cx="5562600" cy="6858000"/>
          </a:xfrm>
          <a:prstGeom prst="donut">
            <a:avLst>
              <a:gd name="adj" fmla="val 13206"/>
            </a:avLst>
          </a:prstGeom>
          <a:solidFill>
            <a:srgbClr val="FFFF0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05001" y="1905001"/>
            <a:ext cx="31848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ln>
                  <a:solidFill>
                    <a:srgbClr val="FFFFFF"/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Universidad</a:t>
            </a:r>
          </a:p>
          <a:p>
            <a:r>
              <a:rPr lang="en-US" sz="3600">
                <a:ln>
                  <a:solidFill>
                    <a:srgbClr val="FFFFFF"/>
                  </a:solidFill>
                </a:ln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 de Arizona</a:t>
            </a:r>
            <a:endParaRPr lang="en-US" sz="3600">
              <a:ln>
                <a:solidFill>
                  <a:srgbClr val="FFFFFF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83272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8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3640" y="5181600"/>
            <a:ext cx="2690761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1066800" y="7467600"/>
            <a:ext cx="5105400" cy="16764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" charset="0"/>
                <a:ea typeface="ＭＳ Ｐゴシック" charset="0"/>
              </a:rPr>
              <a:t>Nuevamente …</a:t>
            </a:r>
          </a:p>
        </p:txBody>
      </p:sp>
    </p:spTree>
    <p:extLst>
      <p:ext uri="{BB962C8B-B14F-4D97-AF65-F5344CB8AC3E}">
        <p14:creationId xmlns:p14="http://schemas.microsoft.com/office/powerpoint/2010/main" val="3253730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7" y="304802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10"/>
            <a:ext cx="6858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90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990600" y="990600"/>
            <a:ext cx="5257800" cy="2369880"/>
          </a:xfrm>
          <a:prstGeom prst="rect">
            <a:avLst/>
          </a:prstGeom>
          <a:solidFill>
            <a:srgbClr val="FFFF00"/>
          </a:solidFill>
          <a:ln w="857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914400" indent="-9144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 marL="10287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endParaRPr lang="en-US" sz="2800" smtClean="0">
              <a:cs typeface="+mn-cs"/>
            </a:endParaRPr>
          </a:p>
          <a:p>
            <a:pPr algn="ctr">
              <a:defRPr/>
            </a:pPr>
            <a:r>
              <a:rPr lang="es-ES" sz="6000" b="1" i="1" smtClean="0">
                <a:solidFill>
                  <a:srgbClr val="000000"/>
                </a:solidFill>
                <a:cs typeface="+mn-cs"/>
              </a:rPr>
              <a:t>¿Quién es este tío?</a:t>
            </a:r>
            <a:r>
              <a:rPr lang="en-US" sz="3600" smtClean="0">
                <a:solidFill>
                  <a:schemeClr val="hlink"/>
                </a:solidFill>
                <a:latin typeface="Helvetica" charset="0"/>
                <a:cs typeface="+mn-cs"/>
              </a:rPr>
              <a:t> 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3733800"/>
            <a:ext cx="4054475" cy="419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1828800" y="7924801"/>
            <a:ext cx="36343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sz="3600" b="1">
                <a:solidFill>
                  <a:srgbClr val="000000"/>
                </a:solidFill>
                <a:latin typeface="Times" charset="0"/>
                <a:cs typeface="+mn-cs"/>
              </a:rPr>
              <a:t>Armin Schwegler</a:t>
            </a:r>
            <a:endParaRPr lang="en-US" sz="3600" b="1">
              <a:solidFill>
                <a:srgbClr val="000000"/>
              </a:solidFill>
              <a:latin typeface="Times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3886201"/>
            <a:ext cx="10668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05739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4" name="Picture 3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247"/>
            <a:ext cx="6858000" cy="5137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332182" y="755072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1956" y="6705600"/>
            <a:ext cx="505784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Progreso</a:t>
            </a:r>
          </a:p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individual</a:t>
            </a:r>
            <a:endParaRPr lang="en-US" sz="4800"/>
          </a:p>
        </p:txBody>
      </p:sp>
      <p:sp>
        <p:nvSpPr>
          <p:cNvPr id="8" name="TextBox 7"/>
          <p:cNvSpPr txBox="1"/>
          <p:nvPr/>
        </p:nvSpPr>
        <p:spPr>
          <a:xfrm>
            <a:off x="-1593273" y="34174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1" y="3406915"/>
            <a:ext cx="1249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 español</a:t>
            </a:r>
            <a:endParaRPr lang="en-US" sz="1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196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1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26783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7" y="304802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10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530248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602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7" y="304802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 Black"/>
              <a:cs typeface="Arial Black"/>
            </a:endParaRPr>
          </a:p>
          <a:p>
            <a:r>
              <a:rPr lang="en-US" sz="6000">
                <a:latin typeface="Arial Black"/>
                <a:cs typeface="Arial Black"/>
              </a:rPr>
              <a:t> </a:t>
            </a:r>
            <a:r>
              <a:rPr lang="en-US" sz="7200">
                <a:latin typeface="Arial Black"/>
                <a:cs typeface="Arial Black"/>
              </a:rPr>
              <a:t>REPASO</a:t>
            </a:r>
            <a:endParaRPr kumimoji="0" 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181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2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3067900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7" y="304802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Arial Black"/>
              <a:cs typeface="Arial Black"/>
            </a:endParaRPr>
          </a:p>
          <a:p>
            <a:r>
              <a:rPr lang="en-US" sz="4800">
                <a:latin typeface="Arial Black"/>
                <a:cs typeface="Arial Black"/>
              </a:rPr>
              <a:t> </a:t>
            </a:r>
            <a:r>
              <a:rPr lang="en-US" sz="6000">
                <a:latin typeface="Arial Black"/>
                <a:cs typeface="Arial Black"/>
              </a:rPr>
              <a:t>Explique …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869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32868" y="7315201"/>
            <a:ext cx="4981202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1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72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3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6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2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C00FB"/>
                </a:solidFill>
                <a:latin typeface="Arial Black" charset="0"/>
              </a:rPr>
              <a:t>= sonido</a:t>
            </a:r>
          </a:p>
          <a:p>
            <a:pPr algn="ctr"/>
            <a:r>
              <a:rPr lang="en-US" sz="6000">
                <a:solidFill>
                  <a:srgbClr val="FF0000"/>
                </a:solidFill>
                <a:latin typeface="Arial Black" charset="0"/>
              </a:rPr>
              <a:t>INACENTUADO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('unstressed')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874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3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6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2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 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72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245101"/>
            <a:ext cx="2946400" cy="267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09600" y="2743201"/>
            <a:ext cx="5334000" cy="1938992"/>
          </a:xfrm>
          <a:prstGeom prst="rect">
            <a:avLst/>
          </a:prstGeom>
          <a:solidFill>
            <a:srgbClr val="FFF8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184400" algn="l"/>
              </a:tabLst>
              <a:defRPr/>
            </a:pPr>
            <a:r>
              <a:rPr lang="en-US" sz="6000" b="1">
                <a:solidFill>
                  <a:srgbClr val="FF1739"/>
                </a:solidFill>
                <a:latin typeface="Times" charset="0"/>
                <a:cs typeface="+mn-cs"/>
              </a:rPr>
              <a:t>Ar	</a:t>
            </a:r>
            <a:r>
              <a:rPr lang="en-US" sz="4400" b="1">
                <a:latin typeface="Times" charset="0"/>
                <a:cs typeface="+mn-cs"/>
              </a:rPr>
              <a:t>nold</a:t>
            </a:r>
            <a:r>
              <a:rPr lang="en-US" sz="6000" b="1">
                <a:latin typeface="Times" charset="0"/>
                <a:cs typeface="+mn-cs"/>
              </a:rPr>
              <a:t> </a:t>
            </a:r>
          </a:p>
          <a:p>
            <a:pPr>
              <a:tabLst>
                <a:tab pos="2184400" algn="l"/>
              </a:tabLst>
              <a:defRPr/>
            </a:pPr>
            <a:r>
              <a:rPr lang="en-US" sz="6000" b="1">
                <a:solidFill>
                  <a:srgbClr val="FF1739"/>
                </a:solidFill>
                <a:latin typeface="Times" charset="0"/>
                <a:cs typeface="+mn-cs"/>
              </a:rPr>
              <a:t>Schw	</a:t>
            </a:r>
            <a:r>
              <a:rPr lang="en-US" sz="4400" b="1">
                <a:latin typeface="Times" charset="0"/>
                <a:cs typeface="+mn-cs"/>
              </a:rPr>
              <a:t>arzenegg</a:t>
            </a:r>
            <a:r>
              <a:rPr lang="en-US" sz="6000" b="1">
                <a:solidFill>
                  <a:srgbClr val="FF1739"/>
                </a:solidFill>
                <a:latin typeface="Times" charset="0"/>
                <a:cs typeface="+mn-cs"/>
              </a:rPr>
              <a:t>er</a:t>
            </a:r>
            <a:endParaRPr lang="en-US" sz="5400" b="1">
              <a:latin typeface="Times" charset="0"/>
              <a:cs typeface="+mn-cs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609600" y="381000"/>
            <a:ext cx="5410200" cy="2123658"/>
          </a:xfrm>
          <a:prstGeom prst="rect">
            <a:avLst/>
          </a:prstGeom>
          <a:solidFill>
            <a:srgbClr val="FFF8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tabLst>
                <a:tab pos="2184400" algn="l"/>
                <a:tab pos="4114800" algn="l"/>
              </a:tabLst>
              <a:defRPr/>
            </a:pPr>
            <a:r>
              <a:rPr lang="en-US" sz="6600" b="1">
                <a:solidFill>
                  <a:srgbClr val="FF1739"/>
                </a:solidFill>
                <a:latin typeface="Times" charset="0"/>
                <a:cs typeface="+mn-cs"/>
              </a:rPr>
              <a:t>Ar	</a:t>
            </a:r>
            <a:r>
              <a:rPr lang="en-US" sz="4800" b="1">
                <a:latin typeface="Times" charset="0"/>
                <a:cs typeface="+mn-cs"/>
              </a:rPr>
              <a:t>min</a:t>
            </a:r>
            <a:r>
              <a:rPr lang="en-US" sz="6600" b="1">
                <a:latin typeface="Times" charset="0"/>
                <a:cs typeface="+mn-cs"/>
              </a:rPr>
              <a:t> </a:t>
            </a:r>
          </a:p>
          <a:p>
            <a:pPr>
              <a:tabLst>
                <a:tab pos="2184400" algn="l"/>
                <a:tab pos="4114800" algn="l"/>
              </a:tabLst>
              <a:defRPr/>
            </a:pPr>
            <a:r>
              <a:rPr lang="en-US" sz="6600" b="1">
                <a:solidFill>
                  <a:srgbClr val="FF1739"/>
                </a:solidFill>
                <a:latin typeface="Times" charset="0"/>
                <a:cs typeface="+mn-cs"/>
              </a:rPr>
              <a:t>Schw	</a:t>
            </a:r>
            <a:r>
              <a:rPr lang="en-US" sz="4800" b="1">
                <a:latin typeface="Times" charset="0"/>
                <a:cs typeface="+mn-cs"/>
              </a:rPr>
              <a:t>egl	</a:t>
            </a:r>
            <a:r>
              <a:rPr lang="en-US" sz="6600" b="1">
                <a:solidFill>
                  <a:srgbClr val="FF1739"/>
                </a:solidFill>
                <a:latin typeface="Times" charset="0"/>
                <a:cs typeface="+mn-cs"/>
              </a:rPr>
              <a:t>er</a:t>
            </a:r>
            <a:endParaRPr lang="en-US" sz="6600" b="1">
              <a:latin typeface="Times" charset="0"/>
              <a:cs typeface="+mn-cs"/>
            </a:endParaRPr>
          </a:p>
        </p:txBody>
      </p:sp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940300"/>
            <a:ext cx="2346325" cy="294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354263" y="54292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b="1">
              <a:latin typeface="Times" charset="0"/>
              <a:cs typeface="+mn-cs"/>
            </a:endParaRPr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1" y="4787901"/>
            <a:ext cx="828675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381000" y="304800"/>
            <a:ext cx="2438400" cy="44958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accent2"/>
              </a:solidFill>
              <a:latin typeface="Times" charset="0"/>
              <a:cs typeface="+mn-cs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4724400" y="304800"/>
            <a:ext cx="1447800" cy="4495800"/>
          </a:xfrm>
          <a:prstGeom prst="rect">
            <a:avLst/>
          </a:prstGeom>
          <a:noFill/>
          <a:ln w="5715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chemeClr val="accent2"/>
              </a:solidFill>
              <a:latin typeface="Times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8323903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500"/>
                            </p:stCondLst>
                            <p:childTnLst>
                              <p:par>
                                <p:cTn id="26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500"/>
                            </p:stCondLst>
                            <p:childTnLst>
                              <p:par>
                                <p:cTn id="38" presetID="7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 autoUpdateAnimBg="0" advAuto="0"/>
      <p:bldP spid="13" grpId="0" build="p" autoUpdateAnimBg="0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3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6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21336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599" y="44958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2" y="6747165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the 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759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2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8" y="3505202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8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365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20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6" y="-76199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1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129833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1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06222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23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1" y="2590801"/>
            <a:ext cx="2652713" cy="5339923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6"/>
            <a:ext cx="2667000" cy="5339923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53340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783608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1" y="2133601"/>
            <a:ext cx="2652713" cy="56630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1"/>
            <a:ext cx="2590800" cy="5663089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97583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5570756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1" y="1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339447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154436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r>
              <a:rPr lang="en-US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r>
              <a:rPr lang="en-US" sz="80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1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2"/>
            <a:ext cx="2286000" cy="830997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1"/>
            <a:ext cx="9371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1"/>
            <a:ext cx="2286000" cy="1200329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  <p:extLst>
      <p:ext uri="{BB962C8B-B14F-4D97-AF65-F5344CB8AC3E}">
        <p14:creationId xmlns:p14="http://schemas.microsoft.com/office/powerpoint/2010/main" val="3928742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2"/>
            <a:ext cx="6858000" cy="1200328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1"/>
            <a:ext cx="5181600" cy="3447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1"/>
            <a:ext cx="2713038" cy="1077218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843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9780470421925_500X500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1" b="2941"/>
          <a:stretch>
            <a:fillRect/>
          </a:stretch>
        </p:blipFill>
        <p:spPr>
          <a:xfrm>
            <a:off x="-761999" y="2"/>
            <a:ext cx="8491249" cy="912552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867401"/>
            <a:ext cx="1861444" cy="18415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2536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2"/>
            <a:ext cx="6858000" cy="2215991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0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1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924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31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413226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6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4"/>
            <a:ext cx="18466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#2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99165" y="7959804"/>
            <a:ext cx="6682636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2C00FB"/>
                </a:solidFill>
                <a:latin typeface="Arial Black" charset="0"/>
              </a:rPr>
              <a:t>La aspiración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61722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84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/>
      <p:bldP spid="8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2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1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15" y="8308793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1" y="4724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6248401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030" y="7960683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1" y="4648201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3547485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2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1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7772401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4800600"/>
            <a:ext cx="662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/p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, t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, k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/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655573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1" y="5105401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1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1" y="7912674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4114800" y="990600"/>
            <a:ext cx="2743200" cy="23622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1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917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1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1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1" y="7912674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1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48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1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1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1" y="7912674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1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85314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3133</Words>
  <Application>Microsoft Macintosh PowerPoint</Application>
  <PresentationFormat>On-screen Show (4:3)</PresentationFormat>
  <Paragraphs>1481</Paragraphs>
  <Slides>342</Slides>
  <Notes>7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342</vt:i4>
      </vt:variant>
    </vt:vector>
  </HeadingPairs>
  <TitlesOfParts>
    <vt:vector size="344" baseType="lpstr">
      <vt:lpstr>Blank Presentation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Alicia Lorenzo-Garcia</cp:lastModifiedBy>
  <cp:revision>250</cp:revision>
  <dcterms:created xsi:type="dcterms:W3CDTF">2010-07-05T19:49:53Z</dcterms:created>
  <dcterms:modified xsi:type="dcterms:W3CDTF">2014-07-07T01:32:32Z</dcterms:modified>
</cp:coreProperties>
</file>